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301" r:id="rId10"/>
    <p:sldId id="303" r:id="rId11"/>
    <p:sldId id="302" r:id="rId12"/>
    <p:sldId id="304" r:id="rId13"/>
    <p:sldId id="305" r:id="rId14"/>
    <p:sldId id="264" r:id="rId15"/>
    <p:sldId id="266" r:id="rId16"/>
    <p:sldId id="265"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7" r:id="rId36"/>
    <p:sldId id="288" r:id="rId37"/>
    <p:sldId id="286"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4" autoAdjust="0"/>
    <p:restoredTop sz="94639" autoAdjust="0"/>
  </p:normalViewPr>
  <p:slideViewPr>
    <p:cSldViewPr snapToGrid="0" snapToObjects="1">
      <p:cViewPr>
        <p:scale>
          <a:sx n="125" d="100"/>
          <a:sy n="125" d="100"/>
        </p:scale>
        <p:origin x="-84" y="9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E43D59-F5AA-4046-A80D-94853975C4FF}"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268650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43D59-F5AA-4046-A80D-94853975C4FF}"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307198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43D59-F5AA-4046-A80D-94853975C4FF}"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283115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43D59-F5AA-4046-A80D-94853975C4FF}"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206221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E43D59-F5AA-4046-A80D-94853975C4FF}"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163694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E43D59-F5AA-4046-A80D-94853975C4FF}"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160184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43D59-F5AA-4046-A80D-94853975C4FF}" type="datetimeFigureOut">
              <a:rPr lang="en-US" smtClean="0"/>
              <a:t>10/13/2013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348039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E43D59-F5AA-4046-A80D-94853975C4FF}" type="datetimeFigureOut">
              <a:rPr lang="en-US" smtClean="0"/>
              <a:t>10/13/2013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335204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43D59-F5AA-4046-A80D-94853975C4FF}" type="datetimeFigureOut">
              <a:rPr lang="en-US" smtClean="0"/>
              <a:t>10/13/2013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46883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43D59-F5AA-4046-A80D-94853975C4FF}"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347941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43D59-F5AA-4046-A80D-94853975C4FF}"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55774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43D59-F5AA-4046-A80D-94853975C4FF}" type="datetimeFigureOut">
              <a:rPr lang="en-US" smtClean="0"/>
              <a:t>10/13/2013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7084A-CEB3-4ECB-AD8F-A07543BBB1B4}" type="slidenum">
              <a:rPr lang="en-US" smtClean="0"/>
              <a:t>‹#›</a:t>
            </a:fld>
            <a:endParaRPr lang="en-US"/>
          </a:p>
        </p:txBody>
      </p:sp>
    </p:spTree>
    <p:extLst>
      <p:ext uri="{BB962C8B-B14F-4D97-AF65-F5344CB8AC3E}">
        <p14:creationId xmlns:p14="http://schemas.microsoft.com/office/powerpoint/2010/main" val="687755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file:///C:\Users\Daniel%20Gregg\Documents\website\public_html\PowerPoint\birth_of_Yeshua_II_01.pptx#-1,1,PowerPoint Presentation"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8271"/>
          <a:stretch/>
        </p:blipFill>
        <p:spPr>
          <a:xfrm>
            <a:off x="-129518" y="-24062"/>
            <a:ext cx="9273517" cy="6858000"/>
          </a:xfrm>
          <a:prstGeom prst="rect">
            <a:avLst/>
          </a:prstGeom>
        </p:spPr>
      </p:pic>
      <p:sp>
        <p:nvSpPr>
          <p:cNvPr id="4" name="TextBox 3"/>
          <p:cNvSpPr txBox="1"/>
          <p:nvPr/>
        </p:nvSpPr>
        <p:spPr>
          <a:xfrm>
            <a:off x="621041" y="685800"/>
            <a:ext cx="3886200" cy="369332"/>
          </a:xfrm>
          <a:prstGeom prst="rect">
            <a:avLst/>
          </a:prstGeom>
          <a:solidFill>
            <a:schemeClr val="tx1"/>
          </a:solidFill>
        </p:spPr>
        <p:txBody>
          <a:bodyPr wrap="square" rtlCol="0">
            <a:spAutoFit/>
          </a:bodyPr>
          <a:lstStyle/>
          <a:p>
            <a:pPr algn="ctr"/>
            <a:r>
              <a:rPr lang="en-US" dirty="0" smtClean="0">
                <a:solidFill>
                  <a:schemeClr val="bg1"/>
                </a:solidFill>
              </a:rPr>
              <a:t>The Year and Day of Messiah’s Birth</a:t>
            </a:r>
            <a:endParaRPr lang="en-US" dirty="0">
              <a:solidFill>
                <a:schemeClr val="bg1"/>
              </a:solidFill>
            </a:endParaRPr>
          </a:p>
        </p:txBody>
      </p:sp>
      <p:sp>
        <p:nvSpPr>
          <p:cNvPr id="9" name="Rectangle 8"/>
          <p:cNvSpPr/>
          <p:nvPr/>
        </p:nvSpPr>
        <p:spPr>
          <a:xfrm>
            <a:off x="5057775" y="1557490"/>
            <a:ext cx="31242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In this presentation, I show that Messiah was born on Tishri 1, 2 B.C.</a:t>
            </a:r>
            <a:endParaRPr lang="en-US" sz="1200" b="1" dirty="0">
              <a:latin typeface="Times New Roman" pitchFamily="18" charset="0"/>
              <a:cs typeface="Times New Roman" pitchFamily="18" charset="0"/>
            </a:endParaRPr>
          </a:p>
        </p:txBody>
      </p:sp>
      <p:sp>
        <p:nvSpPr>
          <p:cNvPr id="10" name="Vertical Scroll 9"/>
          <p:cNvSpPr/>
          <p:nvPr/>
        </p:nvSpPr>
        <p:spPr>
          <a:xfrm>
            <a:off x="3551565" y="1543500"/>
            <a:ext cx="3950959" cy="1241584"/>
          </a:xfrm>
          <a:prstGeom prst="verticalScroll">
            <a:avLst/>
          </a:prstGeom>
          <a:blipFill>
            <a:blip r:embed="rId3"/>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a:r>
              <a:rPr lang="en-US" sz="1200" b="1" dirty="0">
                <a:solidFill>
                  <a:schemeClr val="tx1"/>
                </a:solidFill>
                <a:latin typeface="Cambria" pitchFamily="18" charset="0"/>
              </a:rPr>
              <a:t>And a great sign appeared in heaven: a woman clothed with the sun, and the moon under her feet, and on her head a crown of twelve stars</a:t>
            </a:r>
            <a:r>
              <a:rPr lang="en-US" sz="1200" b="1" dirty="0" smtClean="0">
                <a:solidFill>
                  <a:schemeClr val="tx1"/>
                </a:solidFill>
                <a:latin typeface="Cambria" pitchFamily="18" charset="0"/>
              </a:rPr>
              <a:t>; </a:t>
            </a:r>
            <a:r>
              <a:rPr lang="en-US" sz="1200" b="1" dirty="0">
                <a:solidFill>
                  <a:schemeClr val="tx1"/>
                </a:solidFill>
                <a:latin typeface="Cambria" pitchFamily="18" charset="0"/>
              </a:rPr>
              <a:t>and she was with child; and she cried out, being in labor and in pain to give birth</a:t>
            </a:r>
            <a:r>
              <a:rPr lang="en-US" sz="1200" b="1" dirty="0" smtClean="0">
                <a:solidFill>
                  <a:schemeClr val="tx1"/>
                </a:solidFill>
                <a:latin typeface="Cambria" pitchFamily="18" charset="0"/>
              </a:rPr>
              <a:t>.. (Rev. 12:1-2).</a:t>
            </a:r>
            <a:endParaRPr lang="en-US" sz="1200" b="1" dirty="0">
              <a:solidFill>
                <a:schemeClr val="tx1"/>
              </a:solidFill>
              <a:latin typeface="Cambria" pitchFamily="18" charset="0"/>
            </a:endParaRPr>
          </a:p>
        </p:txBody>
      </p:sp>
      <p:cxnSp>
        <p:nvCxnSpPr>
          <p:cNvPr id="15" name="Straight Arrow Connector 14"/>
          <p:cNvCxnSpPr>
            <a:stCxn id="10" idx="2"/>
          </p:cNvCxnSpPr>
          <p:nvPr/>
        </p:nvCxnSpPr>
        <p:spPr>
          <a:xfrm flipH="1">
            <a:off x="2266950" y="2785084"/>
            <a:ext cx="3260095" cy="183454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p:cNvCxnSpPr>
          <p:nvPr/>
        </p:nvCxnSpPr>
        <p:spPr>
          <a:xfrm flipH="1">
            <a:off x="5057775" y="2785084"/>
            <a:ext cx="469270" cy="290402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8" idx="0"/>
          </p:cNvCxnSpPr>
          <p:nvPr/>
        </p:nvCxnSpPr>
        <p:spPr>
          <a:xfrm flipV="1">
            <a:off x="2025649" y="1676400"/>
            <a:ext cx="82550" cy="355104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46098" y="5227442"/>
            <a:ext cx="295910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The moon lines up “under her feet” as the Revelation text says.</a:t>
            </a:r>
            <a:endParaRPr lang="en-US" sz="1200" b="1" dirty="0">
              <a:latin typeface="Times New Roman" pitchFamily="18" charset="0"/>
              <a:cs typeface="Times New Roman" pitchFamily="18" charset="0"/>
            </a:endParaRPr>
          </a:p>
        </p:txBody>
      </p:sp>
      <p:sp>
        <p:nvSpPr>
          <p:cNvPr id="11" name="Rectangle 10"/>
          <p:cNvSpPr/>
          <p:nvPr/>
        </p:nvSpPr>
        <p:spPr>
          <a:xfrm>
            <a:off x="5908673" y="3003798"/>
            <a:ext cx="3016252" cy="3231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en-US" sz="1200" b="1" dirty="0" smtClean="0">
                <a:latin typeface="Times New Roman" pitchFamily="18" charset="0"/>
                <a:cs typeface="Times New Roman" pitchFamily="18" charset="0"/>
              </a:rPr>
              <a:t>I often hear the objection that Revelation 12 is only a prophetic passage of the future. We have to take the “only” out of that statement to make it true, because some passages have more than just one intended meaning. This one has at least two, 1. historical sense where the woman is Miriam, and 2a. A prophetic sense where the woman is Israel fleeing Jerusalem in </a:t>
            </a:r>
          </a:p>
          <a:p>
            <a:pPr algn="just"/>
            <a:r>
              <a:rPr lang="en-US" sz="1200" b="1" dirty="0" smtClean="0">
                <a:latin typeface="Times New Roman" pitchFamily="18" charset="0"/>
                <a:cs typeface="Times New Roman" pitchFamily="18" charset="0"/>
              </a:rPr>
              <a:t>AD 66, and 2b. A prophetic sense where the woman at some future date flees from the anti-Messiah.  All of the above senses are valid.  We should not put limits on the number of senses the Holy Spirit may wish to communicate in a text, and we should be willing to see those most literal senses which correlate with the facts.</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35367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28"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725"/>
            <a:ext cx="9144000" cy="6294549"/>
          </a:xfrm>
          <a:prstGeom prst="rect">
            <a:avLst/>
          </a:prstGeom>
        </p:spPr>
      </p:pic>
    </p:spTree>
    <p:extLst>
      <p:ext uri="{BB962C8B-B14F-4D97-AF65-F5344CB8AC3E}">
        <p14:creationId xmlns:p14="http://schemas.microsoft.com/office/powerpoint/2010/main" val="526845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225" y="1285874"/>
            <a:ext cx="6903300" cy="3215351"/>
          </a:xfrm>
          <a:prstGeom prst="rect">
            <a:avLst/>
          </a:prstGeom>
        </p:spPr>
      </p:pic>
      <p:sp>
        <p:nvSpPr>
          <p:cNvPr id="3" name="Rectangle 2"/>
          <p:cNvSpPr/>
          <p:nvPr/>
        </p:nvSpPr>
        <p:spPr>
          <a:xfrm>
            <a:off x="801354" y="5057989"/>
            <a:ext cx="3220119"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This coin is dated the same year, “A” at the top, rubbed out, and “EM” at the bottom, i.e. A = reign year 1, EM = </a:t>
            </a:r>
            <a:r>
              <a:rPr lang="en-US" sz="1200" b="1" dirty="0" err="1" smtClean="0">
                <a:latin typeface="Times New Roman" pitchFamily="18" charset="0"/>
                <a:cs typeface="Times New Roman" pitchFamily="18" charset="0"/>
              </a:rPr>
              <a:t>Actian</a:t>
            </a:r>
            <a:r>
              <a:rPr lang="en-US" sz="1200" b="1" dirty="0" smtClean="0">
                <a:latin typeface="Times New Roman" pitchFamily="18" charset="0"/>
                <a:cs typeface="Times New Roman" pitchFamily="18" charset="0"/>
              </a:rPr>
              <a:t> Era 45 = AD 14.</a:t>
            </a:r>
          </a:p>
          <a:p>
            <a:pPr algn="just"/>
            <a:r>
              <a:rPr lang="en-US" sz="1200" b="1" dirty="0" smtClean="0">
                <a:latin typeface="Times New Roman" pitchFamily="18" charset="0"/>
                <a:cs typeface="Times New Roman" pitchFamily="18" charset="0"/>
              </a:rPr>
              <a:t>The battle of Actium was in Sept 31 BC.  Thus 45 – 31 = 14 AD (Sept).</a:t>
            </a:r>
            <a:endParaRPr lang="en-US" sz="1200" b="1" dirty="0">
              <a:latin typeface="Times New Roman" pitchFamily="18" charset="0"/>
              <a:cs typeface="Times New Roman" pitchFamily="18" charset="0"/>
            </a:endParaRPr>
          </a:p>
        </p:txBody>
      </p:sp>
      <p:sp>
        <p:nvSpPr>
          <p:cNvPr id="4" name="Rectangle 3"/>
          <p:cNvSpPr/>
          <p:nvPr/>
        </p:nvSpPr>
        <p:spPr>
          <a:xfrm>
            <a:off x="662574" y="74645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BC 31</a:t>
            </a:r>
            <a:endParaRPr lang="en-US" dirty="0"/>
          </a:p>
        </p:txBody>
      </p:sp>
      <p:sp>
        <p:nvSpPr>
          <p:cNvPr id="5" name="Rectangle 4"/>
          <p:cNvSpPr/>
          <p:nvPr/>
        </p:nvSpPr>
        <p:spPr>
          <a:xfrm>
            <a:off x="1520827" y="44165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a:t>
            </a:r>
            <a:r>
              <a:rPr lang="en-US" dirty="0" err="1" smtClean="0"/>
              <a:t>Actian</a:t>
            </a:r>
            <a:endParaRPr lang="en-US" dirty="0"/>
          </a:p>
        </p:txBody>
      </p:sp>
      <p:sp>
        <p:nvSpPr>
          <p:cNvPr id="6" name="Rectangle 5"/>
          <p:cNvSpPr/>
          <p:nvPr/>
        </p:nvSpPr>
        <p:spPr>
          <a:xfrm>
            <a:off x="2964024" y="74645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BC 1</a:t>
            </a:r>
            <a:endParaRPr lang="en-US" dirty="0"/>
          </a:p>
        </p:txBody>
      </p:sp>
      <p:sp>
        <p:nvSpPr>
          <p:cNvPr id="7" name="Rectangle 6"/>
          <p:cNvSpPr/>
          <p:nvPr/>
        </p:nvSpPr>
        <p:spPr>
          <a:xfrm>
            <a:off x="3822277" y="44165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31 </a:t>
            </a:r>
            <a:r>
              <a:rPr lang="en-US" dirty="0" err="1" smtClean="0"/>
              <a:t>Actian</a:t>
            </a:r>
            <a:endParaRPr lang="en-US" dirty="0"/>
          </a:p>
        </p:txBody>
      </p:sp>
      <p:sp>
        <p:nvSpPr>
          <p:cNvPr id="8" name="Rectangle 7"/>
          <p:cNvSpPr/>
          <p:nvPr/>
        </p:nvSpPr>
        <p:spPr>
          <a:xfrm>
            <a:off x="4107024" y="74645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a:t>
            </a:r>
            <a:endParaRPr lang="en-US" dirty="0"/>
          </a:p>
        </p:txBody>
      </p:sp>
      <p:sp>
        <p:nvSpPr>
          <p:cNvPr id="10" name="Rectangle 9"/>
          <p:cNvSpPr/>
          <p:nvPr/>
        </p:nvSpPr>
        <p:spPr>
          <a:xfrm>
            <a:off x="7248525" y="44165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 </a:t>
            </a:r>
            <a:r>
              <a:rPr lang="en-US" dirty="0" err="1" smtClean="0"/>
              <a:t>Actian</a:t>
            </a:r>
            <a:endParaRPr lang="en-US" dirty="0"/>
          </a:p>
        </p:txBody>
      </p:sp>
      <p:sp>
        <p:nvSpPr>
          <p:cNvPr id="11" name="Rectangle 10"/>
          <p:cNvSpPr/>
          <p:nvPr/>
        </p:nvSpPr>
        <p:spPr>
          <a:xfrm>
            <a:off x="6526374" y="74645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12" name="Rectangle 11"/>
          <p:cNvSpPr/>
          <p:nvPr/>
        </p:nvSpPr>
        <p:spPr>
          <a:xfrm>
            <a:off x="4965277" y="44165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32 </a:t>
            </a:r>
            <a:r>
              <a:rPr lang="en-US" dirty="0" err="1" smtClean="0"/>
              <a:t>Actian</a:t>
            </a:r>
            <a:endParaRPr lang="en-US" dirty="0"/>
          </a:p>
        </p:txBody>
      </p:sp>
      <p:sp>
        <p:nvSpPr>
          <p:cNvPr id="13" name="TextBox 12"/>
          <p:cNvSpPr txBox="1"/>
          <p:nvPr/>
        </p:nvSpPr>
        <p:spPr>
          <a:xfrm>
            <a:off x="2844133" y="377123"/>
            <a:ext cx="638175" cy="369332"/>
          </a:xfrm>
          <a:prstGeom prst="rect">
            <a:avLst/>
          </a:prstGeom>
          <a:noFill/>
        </p:spPr>
        <p:txBody>
          <a:bodyPr wrap="square" rtlCol="0">
            <a:spAutoFit/>
          </a:bodyPr>
          <a:lstStyle/>
          <a:p>
            <a:r>
              <a:rPr lang="en-US" dirty="0" smtClean="0"/>
              <a:t>+30</a:t>
            </a:r>
            <a:endParaRPr lang="en-US" dirty="0"/>
          </a:p>
        </p:txBody>
      </p:sp>
      <p:sp>
        <p:nvSpPr>
          <p:cNvPr id="14" name="TextBox 13"/>
          <p:cNvSpPr txBox="1"/>
          <p:nvPr/>
        </p:nvSpPr>
        <p:spPr>
          <a:xfrm>
            <a:off x="2092327" y="749960"/>
            <a:ext cx="638175" cy="369332"/>
          </a:xfrm>
          <a:prstGeom prst="rect">
            <a:avLst/>
          </a:prstGeom>
          <a:noFill/>
        </p:spPr>
        <p:txBody>
          <a:bodyPr wrap="square" rtlCol="0">
            <a:spAutoFit/>
          </a:bodyPr>
          <a:lstStyle/>
          <a:p>
            <a:r>
              <a:rPr lang="en-US" dirty="0" smtClean="0"/>
              <a:t>-30</a:t>
            </a:r>
            <a:endParaRPr lang="en-US" dirty="0"/>
          </a:p>
        </p:txBody>
      </p:sp>
      <p:sp>
        <p:nvSpPr>
          <p:cNvPr id="15" name="TextBox 14"/>
          <p:cNvSpPr txBox="1"/>
          <p:nvPr/>
        </p:nvSpPr>
        <p:spPr>
          <a:xfrm>
            <a:off x="6321427" y="372465"/>
            <a:ext cx="638175" cy="369332"/>
          </a:xfrm>
          <a:prstGeom prst="rect">
            <a:avLst/>
          </a:prstGeom>
          <a:noFill/>
        </p:spPr>
        <p:txBody>
          <a:bodyPr wrap="square" rtlCol="0">
            <a:spAutoFit/>
          </a:bodyPr>
          <a:lstStyle/>
          <a:p>
            <a:r>
              <a:rPr lang="en-US" dirty="0" smtClean="0"/>
              <a:t>+13</a:t>
            </a:r>
            <a:endParaRPr lang="en-US" dirty="0"/>
          </a:p>
        </p:txBody>
      </p:sp>
      <p:sp>
        <p:nvSpPr>
          <p:cNvPr id="16" name="TextBox 15"/>
          <p:cNvSpPr txBox="1"/>
          <p:nvPr/>
        </p:nvSpPr>
        <p:spPr>
          <a:xfrm>
            <a:off x="5536777" y="741797"/>
            <a:ext cx="638175" cy="369332"/>
          </a:xfrm>
          <a:prstGeom prst="rect">
            <a:avLst/>
          </a:prstGeom>
          <a:noFill/>
        </p:spPr>
        <p:txBody>
          <a:bodyPr wrap="square" rtlCol="0">
            <a:spAutoFit/>
          </a:bodyPr>
          <a:lstStyle/>
          <a:p>
            <a:r>
              <a:rPr lang="en-US" dirty="0" smtClean="0"/>
              <a:t>+13</a:t>
            </a:r>
            <a:endParaRPr lang="en-US" dirty="0"/>
          </a:p>
        </p:txBody>
      </p:sp>
      <p:sp>
        <p:nvSpPr>
          <p:cNvPr id="17" name="Rectangle 16"/>
          <p:cNvSpPr/>
          <p:nvPr/>
        </p:nvSpPr>
        <p:spPr>
          <a:xfrm>
            <a:off x="4711367" y="5057989"/>
            <a:ext cx="322011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45</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 of the </a:t>
            </a:r>
            <a:r>
              <a:rPr lang="en-US" sz="1200" b="1" dirty="0" err="1" smtClean="0">
                <a:latin typeface="Times New Roman" pitchFamily="18" charset="0"/>
                <a:cs typeface="Times New Roman" pitchFamily="18" charset="0"/>
              </a:rPr>
              <a:t>Actian</a:t>
            </a:r>
            <a:r>
              <a:rPr lang="en-US" sz="1200" b="1" dirty="0" smtClean="0">
                <a:latin typeface="Times New Roman" pitchFamily="18" charset="0"/>
                <a:cs typeface="Times New Roman" pitchFamily="18" charset="0"/>
              </a:rPr>
              <a:t> Era corresponds to Sept AD 14 to Sept AD 15, which is year 1 of Tiberius.</a:t>
            </a:r>
            <a:endParaRPr lang="en-US" sz="1200" b="1" dirty="0">
              <a:latin typeface="Times New Roman" pitchFamily="18" charset="0"/>
              <a:cs typeface="Times New Roman" pitchFamily="18" charset="0"/>
            </a:endParaRPr>
          </a:p>
        </p:txBody>
      </p:sp>
      <p:sp>
        <p:nvSpPr>
          <p:cNvPr id="19" name="Rectangle 18"/>
          <p:cNvSpPr/>
          <p:nvPr/>
        </p:nvSpPr>
        <p:spPr>
          <a:xfrm>
            <a:off x="6408082" y="1795760"/>
            <a:ext cx="719627"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cs typeface="Times New Roman" pitchFamily="18" charset="0"/>
              </a:rPr>
              <a:t>A</a:t>
            </a:r>
            <a:endPar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endParaRPr>
          </a:p>
        </p:txBody>
      </p:sp>
      <p:sp>
        <p:nvSpPr>
          <p:cNvPr id="20" name="Rectangle 19"/>
          <p:cNvSpPr/>
          <p:nvPr/>
        </p:nvSpPr>
        <p:spPr>
          <a:xfrm>
            <a:off x="6066824" y="3561880"/>
            <a:ext cx="1242630" cy="707886"/>
          </a:xfrm>
          <a:prstGeom prst="rect">
            <a:avLst/>
          </a:prstGeom>
          <a:noFill/>
        </p:spPr>
        <p:txBody>
          <a:bodyPr wrap="square" lIns="91440" tIns="45720" rIns="91440" bIns="45720">
            <a:spAutoFit/>
          </a:bodyPr>
          <a:lstStyle/>
          <a:p>
            <a:pPr algn="ctr"/>
            <a:r>
              <a:rPr lang="en-US" sz="40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wcopm" pitchFamily="34" charset="0"/>
                <a:cs typeface="Times New Roman" pitchFamily="18" charset="0"/>
              </a:rPr>
              <a:t>Em</a:t>
            </a:r>
            <a:endPar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wcopm"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24" y="0"/>
            <a:ext cx="8379549" cy="6858000"/>
          </a:xfrm>
          <a:prstGeom prst="rect">
            <a:avLst/>
          </a:prstGeom>
        </p:spPr>
      </p:pic>
      <p:sp>
        <p:nvSpPr>
          <p:cNvPr id="22" name="Rectangle 21"/>
          <p:cNvSpPr/>
          <p:nvPr/>
        </p:nvSpPr>
        <p:spPr>
          <a:xfrm>
            <a:off x="482267" y="2020884"/>
            <a:ext cx="322011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A fine example, dated year 47 of the </a:t>
            </a:r>
            <a:r>
              <a:rPr lang="en-US" sz="1200" b="1" dirty="0" err="1" smtClean="0">
                <a:latin typeface="Times New Roman" pitchFamily="18" charset="0"/>
                <a:cs typeface="Times New Roman" pitchFamily="18" charset="0"/>
              </a:rPr>
              <a:t>Actian</a:t>
            </a:r>
            <a:r>
              <a:rPr lang="en-US" sz="1200" b="1" dirty="0" smtClean="0">
                <a:latin typeface="Times New Roman" pitchFamily="18" charset="0"/>
                <a:cs typeface="Times New Roman" pitchFamily="18" charset="0"/>
              </a:rPr>
              <a:t> Era, corresponding to AD 16 to AD 17, for the third year of Tiberius fall of AD 16 to fall of AD 17.</a:t>
            </a:r>
            <a:endParaRPr lang="en-US" sz="1200" b="1" dirty="0">
              <a:latin typeface="Times New Roman" pitchFamily="18" charset="0"/>
              <a:cs typeface="Times New Roman" pitchFamily="18" charset="0"/>
            </a:endParaRPr>
          </a:p>
        </p:txBody>
      </p:sp>
      <p:cxnSp>
        <p:nvCxnSpPr>
          <p:cNvPr id="23" name="Straight Arrow Connector 21"/>
          <p:cNvCxnSpPr>
            <a:stCxn id="22" idx="3"/>
            <a:endCxn id="24" idx="1"/>
          </p:cNvCxnSpPr>
          <p:nvPr/>
        </p:nvCxnSpPr>
        <p:spPr>
          <a:xfrm flipV="1">
            <a:off x="3702386" y="1609791"/>
            <a:ext cx="2639021" cy="826592"/>
          </a:xfrm>
          <a:prstGeom prst="curvedConnector3">
            <a:avLst>
              <a:gd name="adj1" fmla="val 50000"/>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341407" y="1255848"/>
            <a:ext cx="719627" cy="707886"/>
          </a:xfrm>
          <a:prstGeom prst="rect">
            <a:avLst/>
          </a:prstGeom>
          <a:noFill/>
        </p:spPr>
        <p:txBody>
          <a:bodyPr wrap="square" lIns="91440" tIns="45720" rIns="91440" bIns="45720">
            <a:spAutoFit/>
          </a:bodyPr>
          <a:lstStyle/>
          <a:p>
            <a:pPr algn="ctr"/>
            <a:r>
              <a:rPr lang="az-Cyrl-AZ"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cs typeface="Times New Roman" pitchFamily="18" charset="0"/>
              </a:rPr>
              <a:t>Г</a:t>
            </a:r>
            <a:endPar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endParaRPr>
          </a:p>
        </p:txBody>
      </p:sp>
      <p:sp>
        <p:nvSpPr>
          <p:cNvPr id="27" name="Rectangle 26"/>
          <p:cNvSpPr/>
          <p:nvPr/>
        </p:nvSpPr>
        <p:spPr>
          <a:xfrm>
            <a:off x="6133993" y="3713298"/>
            <a:ext cx="993716"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cs typeface="Times New Roman" pitchFamily="18" charset="0"/>
              </a:rPr>
              <a:t>ZM</a:t>
            </a:r>
            <a:endPar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endParaRPr>
          </a:p>
        </p:txBody>
      </p:sp>
    </p:spTree>
    <p:extLst>
      <p:ext uri="{BB962C8B-B14F-4D97-AF65-F5344CB8AC3E}">
        <p14:creationId xmlns:p14="http://schemas.microsoft.com/office/powerpoint/2010/main" val="312923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xit" presetSubtype="0" fill="hold" grpId="1" nodeType="afterEffect">
                                  <p:stCondLst>
                                    <p:cond delay="100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3000"/>
                            </p:stCondLst>
                            <p:childTnLst>
                              <p:par>
                                <p:cTn id="21" presetID="10" presetClass="exit" presetSubtype="0" fill="hold" grpId="1" nodeType="afterEffect">
                                  <p:stCondLst>
                                    <p:cond delay="1000"/>
                                  </p:stCondLst>
                                  <p:childTnLst>
                                    <p:animEffect transition="out" filter="fade">
                                      <p:cBhvr>
                                        <p:cTn id="22" dur="500"/>
                                        <p:tgtEl>
                                          <p:spTgt spid="27"/>
                                        </p:tgtEl>
                                      </p:cBhvr>
                                    </p:animEffect>
                                    <p:set>
                                      <p:cBhvr>
                                        <p:cTn id="2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166" y="1636143"/>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BC 31</a:t>
            </a:r>
            <a:endParaRPr lang="en-US" dirty="0"/>
          </a:p>
        </p:txBody>
      </p:sp>
      <p:sp>
        <p:nvSpPr>
          <p:cNvPr id="3" name="Rectangle 2"/>
          <p:cNvSpPr/>
          <p:nvPr/>
        </p:nvSpPr>
        <p:spPr>
          <a:xfrm>
            <a:off x="1682419" y="1331343"/>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a:t>
            </a:r>
            <a:r>
              <a:rPr lang="en-US" dirty="0" err="1" smtClean="0"/>
              <a:t>Actian</a:t>
            </a:r>
            <a:endParaRPr lang="en-US" dirty="0"/>
          </a:p>
        </p:txBody>
      </p:sp>
      <p:sp>
        <p:nvSpPr>
          <p:cNvPr id="4" name="Rectangle 3"/>
          <p:cNvSpPr/>
          <p:nvPr/>
        </p:nvSpPr>
        <p:spPr>
          <a:xfrm>
            <a:off x="3224466" y="1636143"/>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BC 1</a:t>
            </a:r>
            <a:endParaRPr lang="en-US" dirty="0"/>
          </a:p>
        </p:txBody>
      </p:sp>
      <p:sp>
        <p:nvSpPr>
          <p:cNvPr id="5" name="Rectangle 4"/>
          <p:cNvSpPr/>
          <p:nvPr/>
        </p:nvSpPr>
        <p:spPr>
          <a:xfrm>
            <a:off x="4082719" y="1331343"/>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31 </a:t>
            </a:r>
            <a:r>
              <a:rPr lang="en-US" dirty="0" err="1" smtClean="0"/>
              <a:t>Actian</a:t>
            </a:r>
            <a:endParaRPr lang="en-US" dirty="0"/>
          </a:p>
        </p:txBody>
      </p:sp>
      <p:sp>
        <p:nvSpPr>
          <p:cNvPr id="6" name="TextBox 5"/>
          <p:cNvSpPr txBox="1"/>
          <p:nvPr/>
        </p:nvSpPr>
        <p:spPr>
          <a:xfrm>
            <a:off x="2990850" y="1266811"/>
            <a:ext cx="729919" cy="369332"/>
          </a:xfrm>
          <a:prstGeom prst="rect">
            <a:avLst/>
          </a:prstGeom>
          <a:noFill/>
        </p:spPr>
        <p:txBody>
          <a:bodyPr wrap="square" rtlCol="0">
            <a:spAutoFit/>
          </a:bodyPr>
          <a:lstStyle/>
          <a:p>
            <a:r>
              <a:rPr lang="en-US" dirty="0" smtClean="0"/>
              <a:t>+30</a:t>
            </a:r>
            <a:endParaRPr lang="en-US" dirty="0"/>
          </a:p>
        </p:txBody>
      </p:sp>
      <p:sp>
        <p:nvSpPr>
          <p:cNvPr id="7" name="TextBox 6"/>
          <p:cNvSpPr txBox="1"/>
          <p:nvPr/>
        </p:nvSpPr>
        <p:spPr>
          <a:xfrm>
            <a:off x="2260931" y="1636143"/>
            <a:ext cx="729919" cy="369332"/>
          </a:xfrm>
          <a:prstGeom prst="rect">
            <a:avLst/>
          </a:prstGeom>
          <a:noFill/>
        </p:spPr>
        <p:txBody>
          <a:bodyPr wrap="square" rtlCol="0">
            <a:spAutoFit/>
          </a:bodyPr>
          <a:lstStyle/>
          <a:p>
            <a:r>
              <a:rPr lang="en-US" dirty="0" smtClean="0"/>
              <a:t>-30</a:t>
            </a:r>
            <a:endParaRPr lang="en-US" dirty="0"/>
          </a:p>
        </p:txBody>
      </p:sp>
      <p:sp>
        <p:nvSpPr>
          <p:cNvPr id="8" name="TextBox 7"/>
          <p:cNvSpPr txBox="1"/>
          <p:nvPr/>
        </p:nvSpPr>
        <p:spPr>
          <a:xfrm>
            <a:off x="5366081" y="1636143"/>
            <a:ext cx="729919" cy="369332"/>
          </a:xfrm>
          <a:prstGeom prst="rect">
            <a:avLst/>
          </a:prstGeom>
          <a:noFill/>
        </p:spPr>
        <p:txBody>
          <a:bodyPr wrap="square" rtlCol="0">
            <a:spAutoFit/>
          </a:bodyPr>
          <a:lstStyle/>
          <a:p>
            <a:r>
              <a:rPr lang="en-US" dirty="0" smtClean="0"/>
              <a:t>+14</a:t>
            </a:r>
            <a:endParaRPr lang="en-US" dirty="0"/>
          </a:p>
        </p:txBody>
      </p:sp>
      <p:sp>
        <p:nvSpPr>
          <p:cNvPr id="9" name="Rectangle 8"/>
          <p:cNvSpPr/>
          <p:nvPr/>
        </p:nvSpPr>
        <p:spPr>
          <a:xfrm>
            <a:off x="6096000" y="170067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10" name="Rectangle 9"/>
          <p:cNvSpPr/>
          <p:nvPr/>
        </p:nvSpPr>
        <p:spPr>
          <a:xfrm>
            <a:off x="6954253" y="139587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 </a:t>
            </a:r>
            <a:r>
              <a:rPr lang="en-US" dirty="0" err="1" smtClean="0"/>
              <a:t>Actian</a:t>
            </a:r>
            <a:endParaRPr lang="en-US" dirty="0"/>
          </a:p>
        </p:txBody>
      </p:sp>
      <p:sp>
        <p:nvSpPr>
          <p:cNvPr id="11" name="TextBox 10"/>
          <p:cNvSpPr txBox="1"/>
          <p:nvPr/>
        </p:nvSpPr>
        <p:spPr>
          <a:xfrm>
            <a:off x="5769140" y="1299077"/>
            <a:ext cx="729919" cy="369332"/>
          </a:xfrm>
          <a:prstGeom prst="rect">
            <a:avLst/>
          </a:prstGeom>
          <a:noFill/>
        </p:spPr>
        <p:txBody>
          <a:bodyPr wrap="square" rtlCol="0">
            <a:spAutoFit/>
          </a:bodyPr>
          <a:lstStyle/>
          <a:p>
            <a:r>
              <a:rPr lang="en-US" dirty="0" smtClean="0"/>
              <a:t>+14</a:t>
            </a:r>
            <a:endParaRPr lang="en-US" dirty="0"/>
          </a:p>
        </p:txBody>
      </p:sp>
      <p:sp>
        <p:nvSpPr>
          <p:cNvPr id="12" name="Rectangle 11"/>
          <p:cNvSpPr/>
          <p:nvPr/>
        </p:nvSpPr>
        <p:spPr>
          <a:xfrm>
            <a:off x="1949626" y="335895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13" name="Rectangle 12"/>
          <p:cNvSpPr/>
          <p:nvPr/>
        </p:nvSpPr>
        <p:spPr>
          <a:xfrm>
            <a:off x="2807879" y="305415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 </a:t>
            </a:r>
            <a:r>
              <a:rPr lang="en-US" dirty="0" err="1" smtClean="0"/>
              <a:t>Actian</a:t>
            </a:r>
            <a:endParaRPr lang="en-US" dirty="0"/>
          </a:p>
        </p:txBody>
      </p:sp>
      <p:sp>
        <p:nvSpPr>
          <p:cNvPr id="14" name="Rectangle 13"/>
          <p:cNvSpPr/>
          <p:nvPr/>
        </p:nvSpPr>
        <p:spPr>
          <a:xfrm>
            <a:off x="3092626" y="335895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15" name="Rectangle 14"/>
          <p:cNvSpPr/>
          <p:nvPr/>
        </p:nvSpPr>
        <p:spPr>
          <a:xfrm>
            <a:off x="3950879" y="305415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46 </a:t>
            </a:r>
            <a:r>
              <a:rPr lang="en-US" dirty="0" err="1" smtClean="0"/>
              <a:t>Actian</a:t>
            </a:r>
            <a:endParaRPr lang="en-US" dirty="0"/>
          </a:p>
        </p:txBody>
      </p:sp>
      <p:sp>
        <p:nvSpPr>
          <p:cNvPr id="16" name="Rectangle 15"/>
          <p:cNvSpPr/>
          <p:nvPr/>
        </p:nvSpPr>
        <p:spPr>
          <a:xfrm>
            <a:off x="4235626" y="335895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16</a:t>
            </a:r>
            <a:endParaRPr lang="en-US" dirty="0"/>
          </a:p>
        </p:txBody>
      </p:sp>
      <p:sp>
        <p:nvSpPr>
          <p:cNvPr id="17" name="Rectangle 16"/>
          <p:cNvSpPr/>
          <p:nvPr/>
        </p:nvSpPr>
        <p:spPr>
          <a:xfrm>
            <a:off x="5093879" y="305415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47 </a:t>
            </a:r>
            <a:r>
              <a:rPr lang="en-US" dirty="0" err="1" smtClean="0"/>
              <a:t>Actian</a:t>
            </a:r>
            <a:endParaRPr lang="en-US" dirty="0"/>
          </a:p>
        </p:txBody>
      </p:sp>
      <p:sp>
        <p:nvSpPr>
          <p:cNvPr id="18" name="Rectangle 17"/>
          <p:cNvSpPr/>
          <p:nvPr/>
        </p:nvSpPr>
        <p:spPr>
          <a:xfrm>
            <a:off x="5403695" y="336417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17</a:t>
            </a:r>
            <a:endParaRPr lang="en-US" dirty="0"/>
          </a:p>
        </p:txBody>
      </p:sp>
      <p:sp>
        <p:nvSpPr>
          <p:cNvPr id="19" name="Rectangle 18"/>
          <p:cNvSpPr/>
          <p:nvPr/>
        </p:nvSpPr>
        <p:spPr>
          <a:xfrm>
            <a:off x="2814891" y="366897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20" name="Rectangle 19"/>
          <p:cNvSpPr/>
          <p:nvPr/>
        </p:nvSpPr>
        <p:spPr>
          <a:xfrm>
            <a:off x="3957891" y="366897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21" name="Rectangle 20"/>
          <p:cNvSpPr/>
          <p:nvPr/>
        </p:nvSpPr>
        <p:spPr>
          <a:xfrm>
            <a:off x="5100891" y="3668975"/>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Tree>
    <p:extLst>
      <p:ext uri="{BB962C8B-B14F-4D97-AF65-F5344CB8AC3E}">
        <p14:creationId xmlns:p14="http://schemas.microsoft.com/office/powerpoint/2010/main" val="328295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2277" cy="314850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324" y="3162300"/>
            <a:ext cx="7546051" cy="3514725"/>
          </a:xfrm>
          <a:prstGeom prst="rect">
            <a:avLst/>
          </a:prstGeom>
        </p:spPr>
      </p:pic>
    </p:spTree>
    <p:extLst>
      <p:ext uri="{BB962C8B-B14F-4D97-AF65-F5344CB8AC3E}">
        <p14:creationId xmlns:p14="http://schemas.microsoft.com/office/powerpoint/2010/main" val="1288071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Vertical Scroll 1"/>
          <p:cNvSpPr/>
          <p:nvPr/>
        </p:nvSpPr>
        <p:spPr>
          <a:xfrm>
            <a:off x="457200" y="304800"/>
            <a:ext cx="5562600" cy="1918811"/>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a:r>
              <a:rPr lang="en-US" sz="1200" b="1" dirty="0" smtClean="0">
                <a:solidFill>
                  <a:schemeClr val="tx1"/>
                </a:solidFill>
                <a:latin typeface="Cambria" pitchFamily="18" charset="0"/>
              </a:rPr>
              <a:t>Now in the fifteenth year of the reign of Tiberius Caesar, when Pontius Pilate was governor of Judea, and Herod was tetrarch of Galilee, and his brother Philip was tetrarch of the region of Ituraea and Trachonitis, and Lysanias was tetrarch of Abilene, 2 in the high priesthood of Annas and Caiaphas, the word of God came to John, the son of Zacharias, in the wilderness. 3 And he came into all the district around the Jordan, preaching a baptism of repentance for the forgiveness of sins; (Luke 3:1-3).</a:t>
            </a:r>
            <a:endParaRPr lang="en-US" sz="1200" b="1" dirty="0">
              <a:solidFill>
                <a:schemeClr val="tx1"/>
              </a:solidFill>
              <a:latin typeface="Cambria" pitchFamily="18" charset="0"/>
            </a:endParaRPr>
          </a:p>
        </p:txBody>
      </p:sp>
      <p:sp>
        <p:nvSpPr>
          <p:cNvPr id="4" name="Rectangle 3"/>
          <p:cNvSpPr/>
          <p:nvPr/>
        </p:nvSpPr>
        <p:spPr>
          <a:xfrm>
            <a:off x="252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6" name="Rectangle 5"/>
          <p:cNvSpPr/>
          <p:nvPr/>
        </p:nvSpPr>
        <p:spPr>
          <a:xfrm>
            <a:off x="1395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7" name="Rectangle 6"/>
          <p:cNvSpPr/>
          <p:nvPr/>
        </p:nvSpPr>
        <p:spPr>
          <a:xfrm>
            <a:off x="2538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16</a:t>
            </a:r>
            <a:endParaRPr lang="en-US" dirty="0"/>
          </a:p>
        </p:txBody>
      </p:sp>
      <p:sp>
        <p:nvSpPr>
          <p:cNvPr id="8" name="Rectangle 7"/>
          <p:cNvSpPr/>
          <p:nvPr/>
        </p:nvSpPr>
        <p:spPr>
          <a:xfrm>
            <a:off x="3681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17</a:t>
            </a:r>
            <a:endParaRPr lang="en-US" dirty="0"/>
          </a:p>
        </p:txBody>
      </p:sp>
      <p:sp>
        <p:nvSpPr>
          <p:cNvPr id="9" name="Rectangle 8"/>
          <p:cNvSpPr/>
          <p:nvPr/>
        </p:nvSpPr>
        <p:spPr>
          <a:xfrm>
            <a:off x="5739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10" name="Rectangle 9"/>
          <p:cNvSpPr/>
          <p:nvPr/>
        </p:nvSpPr>
        <p:spPr>
          <a:xfrm>
            <a:off x="6882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cxnSp>
        <p:nvCxnSpPr>
          <p:cNvPr id="12" name="Straight Arrow Connector 11"/>
          <p:cNvCxnSpPr>
            <a:stCxn id="8" idx="3"/>
            <a:endCxn id="9" idx="1"/>
          </p:cNvCxnSpPr>
          <p:nvPr/>
        </p:nvCxnSpPr>
        <p:spPr>
          <a:xfrm>
            <a:off x="4824666" y="4054640"/>
            <a:ext cx="914400"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10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14" name="Rectangle 13"/>
          <p:cNvSpPr/>
          <p:nvPr/>
        </p:nvSpPr>
        <p:spPr>
          <a:xfrm>
            <a:off x="2253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15" name="Rectangle 14"/>
          <p:cNvSpPr/>
          <p:nvPr/>
        </p:nvSpPr>
        <p:spPr>
          <a:xfrm>
            <a:off x="3396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
        <p:nvSpPr>
          <p:cNvPr id="16" name="Rectangle 15"/>
          <p:cNvSpPr/>
          <p:nvPr/>
        </p:nvSpPr>
        <p:spPr>
          <a:xfrm>
            <a:off x="6565234"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17" name="Rectangle 16"/>
          <p:cNvSpPr/>
          <p:nvPr/>
        </p:nvSpPr>
        <p:spPr>
          <a:xfrm>
            <a:off x="5422234"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cxnSp>
        <p:nvCxnSpPr>
          <p:cNvPr id="18" name="Straight Arrow Connector 17"/>
          <p:cNvCxnSpPr>
            <a:stCxn id="15" idx="3"/>
            <a:endCxn id="17" idx="1"/>
          </p:cNvCxnSpPr>
          <p:nvPr/>
        </p:nvCxnSpPr>
        <p:spPr>
          <a:xfrm>
            <a:off x="4539919" y="3749840"/>
            <a:ext cx="882315"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21974" y="2467707"/>
            <a:ext cx="295910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On August 19, AD 14, Caesar Augustus died. On Sept 17</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AD 14, the Roman Senate declared Tiberius “head of state.”</a:t>
            </a:r>
            <a:endParaRPr lang="en-US" sz="1200" b="1" dirty="0">
              <a:latin typeface="Times New Roman" pitchFamily="18" charset="0"/>
              <a:cs typeface="Times New Roman" pitchFamily="18" charset="0"/>
            </a:endParaRPr>
          </a:p>
        </p:txBody>
      </p:sp>
      <p:cxnSp>
        <p:nvCxnSpPr>
          <p:cNvPr id="22" name="Straight Arrow Connector 21"/>
          <p:cNvCxnSpPr>
            <a:stCxn id="21" idx="1"/>
            <a:endCxn id="13" idx="1"/>
          </p:cNvCxnSpPr>
          <p:nvPr/>
        </p:nvCxnSpPr>
        <p:spPr>
          <a:xfrm rot="10800000" flipV="1">
            <a:off x="1110920" y="2790872"/>
            <a:ext cx="911055" cy="958967"/>
          </a:xfrm>
          <a:prstGeom prst="curvedConnector3">
            <a:avLst>
              <a:gd name="adj1" fmla="val 147103"/>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56716" y="4597405"/>
            <a:ext cx="375384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Tiberius’ coins have even been discovered in Antioch, Luke’s home city. They are all dated in just the fashion shown above, each coin being dated according to the years after August, AD 14. </a:t>
            </a:r>
            <a:endParaRPr lang="en-US" sz="1200" b="1" dirty="0">
              <a:latin typeface="Times New Roman" pitchFamily="18" charset="0"/>
              <a:cs typeface="Times New Roman" pitchFamily="18" charset="0"/>
            </a:endParaRPr>
          </a:p>
        </p:txBody>
      </p:sp>
      <p:cxnSp>
        <p:nvCxnSpPr>
          <p:cNvPr id="20" name="Straight Arrow Connector 19"/>
          <p:cNvCxnSpPr>
            <a:stCxn id="19" idx="1"/>
            <a:endCxn id="13" idx="2"/>
          </p:cNvCxnSpPr>
          <p:nvPr/>
        </p:nvCxnSpPr>
        <p:spPr>
          <a:xfrm flipH="1" flipV="1">
            <a:off x="1682419" y="3902240"/>
            <a:ext cx="874297" cy="111066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9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Vertical Scroll 1"/>
          <p:cNvSpPr/>
          <p:nvPr/>
        </p:nvSpPr>
        <p:spPr>
          <a:xfrm>
            <a:off x="457200" y="304800"/>
            <a:ext cx="5562600" cy="1918811"/>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a:r>
              <a:rPr lang="en-US" sz="1200" b="1" dirty="0" smtClean="0">
                <a:solidFill>
                  <a:schemeClr val="tx1"/>
                </a:solidFill>
                <a:latin typeface="Cambria" pitchFamily="18" charset="0"/>
              </a:rPr>
              <a:t>Now in the fifteenth year of the reign of Tiberius Caesar, when Pontius Pilate was governor of Judea, and Herod was tetrarch of Galilee, and his brother Philip was tetrarch of the region of Ituraea and Trachonitis, and Lysanias was tetrarch of Abilene, 2 in the high priesthood of Annas and Caiaphas, the word of God came to John, the son of Zacharias, in the wilderness. 3 And he came into all the district around the Jordan, preaching a baptism of repentance for the forgiveness of sins; (Luke 3:1-3).</a:t>
            </a:r>
            <a:endParaRPr lang="en-US" sz="1200" b="1" dirty="0">
              <a:solidFill>
                <a:schemeClr val="tx1"/>
              </a:solidFill>
              <a:latin typeface="Cambria" pitchFamily="18" charset="0"/>
            </a:endParaRPr>
          </a:p>
        </p:txBody>
      </p:sp>
      <p:sp>
        <p:nvSpPr>
          <p:cNvPr id="4" name="Rectangle 3"/>
          <p:cNvSpPr/>
          <p:nvPr/>
        </p:nvSpPr>
        <p:spPr>
          <a:xfrm>
            <a:off x="252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6" name="Rectangle 5"/>
          <p:cNvSpPr/>
          <p:nvPr/>
        </p:nvSpPr>
        <p:spPr>
          <a:xfrm>
            <a:off x="1395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7" name="Rectangle 6"/>
          <p:cNvSpPr/>
          <p:nvPr/>
        </p:nvSpPr>
        <p:spPr>
          <a:xfrm>
            <a:off x="2538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16</a:t>
            </a:r>
            <a:endParaRPr lang="en-US" dirty="0"/>
          </a:p>
        </p:txBody>
      </p:sp>
      <p:sp>
        <p:nvSpPr>
          <p:cNvPr id="8" name="Rectangle 7"/>
          <p:cNvSpPr/>
          <p:nvPr/>
        </p:nvSpPr>
        <p:spPr>
          <a:xfrm>
            <a:off x="3681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17</a:t>
            </a:r>
            <a:endParaRPr lang="en-US" dirty="0"/>
          </a:p>
        </p:txBody>
      </p:sp>
      <p:sp>
        <p:nvSpPr>
          <p:cNvPr id="9" name="Rectangle 8"/>
          <p:cNvSpPr/>
          <p:nvPr/>
        </p:nvSpPr>
        <p:spPr>
          <a:xfrm>
            <a:off x="5739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10" name="Rectangle 9"/>
          <p:cNvSpPr/>
          <p:nvPr/>
        </p:nvSpPr>
        <p:spPr>
          <a:xfrm>
            <a:off x="6882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cxnSp>
        <p:nvCxnSpPr>
          <p:cNvPr id="12" name="Straight Arrow Connector 11"/>
          <p:cNvCxnSpPr>
            <a:stCxn id="8" idx="3"/>
            <a:endCxn id="9" idx="1"/>
          </p:cNvCxnSpPr>
          <p:nvPr/>
        </p:nvCxnSpPr>
        <p:spPr>
          <a:xfrm>
            <a:off x="4824666" y="4054640"/>
            <a:ext cx="914400"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10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14" name="Rectangle 13"/>
          <p:cNvSpPr/>
          <p:nvPr/>
        </p:nvSpPr>
        <p:spPr>
          <a:xfrm>
            <a:off x="2253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15" name="Rectangle 14"/>
          <p:cNvSpPr/>
          <p:nvPr/>
        </p:nvSpPr>
        <p:spPr>
          <a:xfrm>
            <a:off x="3396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
        <p:nvSpPr>
          <p:cNvPr id="16" name="Rectangle 15"/>
          <p:cNvSpPr/>
          <p:nvPr/>
        </p:nvSpPr>
        <p:spPr>
          <a:xfrm>
            <a:off x="6565234"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17" name="Rectangle 16"/>
          <p:cNvSpPr/>
          <p:nvPr/>
        </p:nvSpPr>
        <p:spPr>
          <a:xfrm>
            <a:off x="5422234"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cxnSp>
        <p:nvCxnSpPr>
          <p:cNvPr id="18" name="Straight Arrow Connector 17"/>
          <p:cNvCxnSpPr>
            <a:stCxn id="15" idx="3"/>
            <a:endCxn id="17" idx="1"/>
          </p:cNvCxnSpPr>
          <p:nvPr/>
        </p:nvCxnSpPr>
        <p:spPr>
          <a:xfrm>
            <a:off x="4539919" y="3749840"/>
            <a:ext cx="882315"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21974" y="2467707"/>
            <a:ext cx="295910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On August 19, AD 14, Caesar Augustus died. On Sept 17</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AD 14, the Roman Senate declared Tiberius “head of state.”</a:t>
            </a:r>
            <a:endParaRPr lang="en-US" sz="1200" b="1" dirty="0">
              <a:latin typeface="Times New Roman" pitchFamily="18" charset="0"/>
              <a:cs typeface="Times New Roman" pitchFamily="18" charset="0"/>
            </a:endParaRPr>
          </a:p>
        </p:txBody>
      </p:sp>
      <p:cxnSp>
        <p:nvCxnSpPr>
          <p:cNvPr id="22" name="Straight Arrow Connector 21"/>
          <p:cNvCxnSpPr>
            <a:stCxn id="21" idx="1"/>
            <a:endCxn id="13" idx="1"/>
          </p:cNvCxnSpPr>
          <p:nvPr/>
        </p:nvCxnSpPr>
        <p:spPr>
          <a:xfrm rot="10800000" flipV="1">
            <a:off x="1110920" y="2790872"/>
            <a:ext cx="911055" cy="958967"/>
          </a:xfrm>
          <a:prstGeom prst="curvedConnector3">
            <a:avLst>
              <a:gd name="adj1" fmla="val 147103"/>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09250" y="2367298"/>
            <a:ext cx="221581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15</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 of Tiberius comes between August AD 28 and August AD 29.</a:t>
            </a:r>
            <a:endParaRPr lang="en-US" sz="1200" b="1" dirty="0">
              <a:latin typeface="Times New Roman" pitchFamily="18" charset="0"/>
              <a:cs typeface="Times New Roman" pitchFamily="18" charset="0"/>
            </a:endParaRPr>
          </a:p>
        </p:txBody>
      </p:sp>
      <p:cxnSp>
        <p:nvCxnSpPr>
          <p:cNvPr id="20" name="Straight Arrow Connector 19"/>
          <p:cNvCxnSpPr>
            <a:stCxn id="19" idx="2"/>
            <a:endCxn id="16" idx="1"/>
          </p:cNvCxnSpPr>
          <p:nvPr/>
        </p:nvCxnSpPr>
        <p:spPr>
          <a:xfrm flipH="1">
            <a:off x="6565234" y="3013629"/>
            <a:ext cx="351924" cy="7362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6" idx="3"/>
          </p:cNvCxnSpPr>
          <p:nvPr/>
        </p:nvCxnSpPr>
        <p:spPr>
          <a:xfrm>
            <a:off x="6917158" y="3013629"/>
            <a:ext cx="791076" cy="7362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021974" y="4796045"/>
            <a:ext cx="49987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However, there are those who depend on tradition, or who want to avoid certain unwanted chronological conclusions and the resulting implications for what observances are biblical, and what observances are unscriptural.</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They argue that the years of  Tiberius are reckoned differently.</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54153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Vertical Scroll 1"/>
          <p:cNvSpPr/>
          <p:nvPr/>
        </p:nvSpPr>
        <p:spPr>
          <a:xfrm>
            <a:off x="457200" y="304800"/>
            <a:ext cx="5562600" cy="1918811"/>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a:r>
              <a:rPr lang="en-US" sz="1200" b="1" dirty="0" smtClean="0">
                <a:solidFill>
                  <a:schemeClr val="tx1"/>
                </a:solidFill>
                <a:latin typeface="Cambria" pitchFamily="18" charset="0"/>
              </a:rPr>
              <a:t>Now in the fifteenth year of the reign of Tiberius Caesar, when Pontius Pilate was governor of Judea, and Herod was tetrarch of Galilee, and his brother Philip was tetrarch of the region of Ituraea and Trachonitis, and Lysanias was tetrarch of Abilene, 2 in the high priesthood of Annas and Caiaphas, the word of God came to John, the son of Zacharias, in the wilderness. 3 And he came into all the district around the Jordan, preaching a baptism of repentance for the forgiveness of sins; (Luke 3:1-3).</a:t>
            </a:r>
            <a:endParaRPr lang="en-US" sz="1200" b="1" dirty="0">
              <a:solidFill>
                <a:schemeClr val="tx1"/>
              </a:solidFill>
              <a:latin typeface="Cambria" pitchFamily="18" charset="0"/>
            </a:endParaRPr>
          </a:p>
        </p:txBody>
      </p:sp>
      <p:sp>
        <p:nvSpPr>
          <p:cNvPr id="4" name="Rectangle 3"/>
          <p:cNvSpPr/>
          <p:nvPr/>
        </p:nvSpPr>
        <p:spPr>
          <a:xfrm>
            <a:off x="252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12</a:t>
            </a:r>
            <a:endParaRPr lang="en-US" dirty="0"/>
          </a:p>
        </p:txBody>
      </p:sp>
      <p:sp>
        <p:nvSpPr>
          <p:cNvPr id="6" name="Rectangle 5"/>
          <p:cNvSpPr/>
          <p:nvPr/>
        </p:nvSpPr>
        <p:spPr>
          <a:xfrm>
            <a:off x="1395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13</a:t>
            </a:r>
            <a:endParaRPr lang="en-US" dirty="0"/>
          </a:p>
        </p:txBody>
      </p:sp>
      <p:sp>
        <p:nvSpPr>
          <p:cNvPr id="7" name="Rectangle 6"/>
          <p:cNvSpPr/>
          <p:nvPr/>
        </p:nvSpPr>
        <p:spPr>
          <a:xfrm>
            <a:off x="2538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8" name="Rectangle 7"/>
          <p:cNvSpPr/>
          <p:nvPr/>
        </p:nvSpPr>
        <p:spPr>
          <a:xfrm>
            <a:off x="3681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9" name="Rectangle 8"/>
          <p:cNvSpPr/>
          <p:nvPr/>
        </p:nvSpPr>
        <p:spPr>
          <a:xfrm>
            <a:off x="5739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26</a:t>
            </a:r>
            <a:endParaRPr lang="en-US" dirty="0"/>
          </a:p>
        </p:txBody>
      </p:sp>
      <p:sp>
        <p:nvSpPr>
          <p:cNvPr id="10" name="Rectangle 9"/>
          <p:cNvSpPr/>
          <p:nvPr/>
        </p:nvSpPr>
        <p:spPr>
          <a:xfrm>
            <a:off x="6882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27</a:t>
            </a:r>
            <a:endParaRPr lang="en-US" dirty="0"/>
          </a:p>
        </p:txBody>
      </p:sp>
      <p:cxnSp>
        <p:nvCxnSpPr>
          <p:cNvPr id="12" name="Straight Arrow Connector 11"/>
          <p:cNvCxnSpPr>
            <a:stCxn id="8" idx="3"/>
            <a:endCxn id="9" idx="1"/>
          </p:cNvCxnSpPr>
          <p:nvPr/>
        </p:nvCxnSpPr>
        <p:spPr>
          <a:xfrm>
            <a:off x="4824666" y="4054640"/>
            <a:ext cx="914400"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10919" y="3597440"/>
            <a:ext cx="11430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14" name="Rectangle 13"/>
          <p:cNvSpPr/>
          <p:nvPr/>
        </p:nvSpPr>
        <p:spPr>
          <a:xfrm>
            <a:off x="2253919" y="3597440"/>
            <a:ext cx="11430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15" name="Rectangle 14"/>
          <p:cNvSpPr/>
          <p:nvPr/>
        </p:nvSpPr>
        <p:spPr>
          <a:xfrm>
            <a:off x="3396919" y="3597440"/>
            <a:ext cx="11430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
        <p:nvSpPr>
          <p:cNvPr id="16" name="Rectangle 15"/>
          <p:cNvSpPr/>
          <p:nvPr/>
        </p:nvSpPr>
        <p:spPr>
          <a:xfrm>
            <a:off x="6565234" y="3597440"/>
            <a:ext cx="11430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17" name="Rectangle 16"/>
          <p:cNvSpPr/>
          <p:nvPr/>
        </p:nvSpPr>
        <p:spPr>
          <a:xfrm>
            <a:off x="5422234" y="3597440"/>
            <a:ext cx="11430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cxnSp>
        <p:nvCxnSpPr>
          <p:cNvPr id="18" name="Straight Arrow Connector 17"/>
          <p:cNvCxnSpPr>
            <a:stCxn id="15" idx="3"/>
            <a:endCxn id="17" idx="1"/>
          </p:cNvCxnSpPr>
          <p:nvPr/>
        </p:nvCxnSpPr>
        <p:spPr>
          <a:xfrm>
            <a:off x="4539919" y="3749840"/>
            <a:ext cx="882315"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21974" y="2467707"/>
            <a:ext cx="295910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On October 12, AD 12 Caesar Augustus made Tiberius a “colleague of the empire.”</a:t>
            </a:r>
            <a:endParaRPr lang="en-US" sz="1200" b="1" dirty="0">
              <a:latin typeface="Times New Roman" pitchFamily="18" charset="0"/>
              <a:cs typeface="Times New Roman" pitchFamily="18" charset="0"/>
            </a:endParaRPr>
          </a:p>
        </p:txBody>
      </p:sp>
      <p:cxnSp>
        <p:nvCxnSpPr>
          <p:cNvPr id="22" name="Straight Arrow Connector 21"/>
          <p:cNvCxnSpPr>
            <a:stCxn id="21" idx="1"/>
            <a:endCxn id="13" idx="1"/>
          </p:cNvCxnSpPr>
          <p:nvPr/>
        </p:nvCxnSpPr>
        <p:spPr>
          <a:xfrm rot="10800000" flipV="1">
            <a:off x="1110920" y="2790872"/>
            <a:ext cx="911055" cy="958967"/>
          </a:xfrm>
          <a:prstGeom prst="curvedConnector3">
            <a:avLst>
              <a:gd name="adj1" fmla="val 125092"/>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88703" y="4598842"/>
            <a:ext cx="169644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Others wish to count from a supposed co-regency in AD 12. </a:t>
            </a:r>
            <a:endParaRPr lang="en-US" sz="1200" b="1" dirty="0">
              <a:latin typeface="Times New Roman" pitchFamily="18" charset="0"/>
              <a:cs typeface="Times New Roman" pitchFamily="18" charset="0"/>
            </a:endParaRPr>
          </a:p>
        </p:txBody>
      </p:sp>
      <p:cxnSp>
        <p:nvCxnSpPr>
          <p:cNvPr id="20" name="Straight Arrow Connector 19"/>
          <p:cNvCxnSpPr>
            <a:stCxn id="19" idx="1"/>
            <a:endCxn id="13" idx="1"/>
          </p:cNvCxnSpPr>
          <p:nvPr/>
        </p:nvCxnSpPr>
        <p:spPr>
          <a:xfrm flipH="1" flipV="1">
            <a:off x="1110919" y="3749840"/>
            <a:ext cx="1777784" cy="117216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809250" y="2367298"/>
            <a:ext cx="221581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15</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 of Tiberius would then come between October 12, AD 26 and October 12 AD 27.</a:t>
            </a:r>
            <a:endParaRPr lang="en-US" sz="1200" b="1" dirty="0">
              <a:latin typeface="Times New Roman" pitchFamily="18" charset="0"/>
              <a:cs typeface="Times New Roman" pitchFamily="18" charset="0"/>
            </a:endParaRPr>
          </a:p>
        </p:txBody>
      </p:sp>
      <p:cxnSp>
        <p:nvCxnSpPr>
          <p:cNvPr id="24" name="Straight Arrow Connector 23"/>
          <p:cNvCxnSpPr>
            <a:stCxn id="23" idx="2"/>
          </p:cNvCxnSpPr>
          <p:nvPr/>
        </p:nvCxnSpPr>
        <p:spPr>
          <a:xfrm flipH="1">
            <a:off x="6565234" y="3198295"/>
            <a:ext cx="351924" cy="55154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3" idx="2"/>
          </p:cNvCxnSpPr>
          <p:nvPr/>
        </p:nvCxnSpPr>
        <p:spPr>
          <a:xfrm>
            <a:off x="6917158" y="3198295"/>
            <a:ext cx="791076" cy="55154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2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1000"/>
                            </p:stCondLst>
                            <p:childTnLst>
                              <p:par>
                                <p:cTn id="58" presetID="2" presetClass="entr" presetSubtype="4" fill="hold" nodeType="afterEffect">
                                  <p:stCondLst>
                                    <p:cond delay="500"/>
                                  </p:st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2" presetClass="entr" presetSubtype="4" fill="hold" nodeType="afterEffect">
                                  <p:stCondLst>
                                    <p:cond delay="500"/>
                                  </p:stCondLst>
                                  <p:childTnLst>
                                    <p:set>
                                      <p:cBhvr>
                                        <p:cTn id="64" dur="1" fill="hold">
                                          <p:stCondLst>
                                            <p:cond delay="0"/>
                                          </p:stCondLst>
                                        </p:cTn>
                                        <p:tgtEl>
                                          <p:spTgt spid="15">
                                            <p:txEl>
                                              <p:pRg st="0" end="0"/>
                                            </p:txEl>
                                          </p:spTgt>
                                        </p:tgtEl>
                                        <p:attrNameLst>
                                          <p:attrName>style.visibility</p:attrName>
                                        </p:attrNameLst>
                                      </p:cBhvr>
                                      <p:to>
                                        <p:strVal val="visible"/>
                                      </p:to>
                                    </p:set>
                                    <p:anim calcmode="lin" valueType="num">
                                      <p:cBhvr additive="base">
                                        <p:cTn id="6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67" fill="hold">
                            <p:stCondLst>
                              <p:cond delay="3000"/>
                            </p:stCondLst>
                            <p:childTnLst>
                              <p:par>
                                <p:cTn id="68" presetID="2" presetClass="entr" presetSubtype="4" fill="hold" nodeType="afterEffect">
                                  <p:stCondLst>
                                    <p:cond delay="500"/>
                                  </p:stCondLst>
                                  <p:childTnLst>
                                    <p:set>
                                      <p:cBhvr>
                                        <p:cTn id="69" dur="1" fill="hold">
                                          <p:stCondLst>
                                            <p:cond delay="0"/>
                                          </p:stCondLst>
                                        </p:cTn>
                                        <p:tgtEl>
                                          <p:spTgt spid="17">
                                            <p:txEl>
                                              <p:pRg st="0" end="0"/>
                                            </p:txEl>
                                          </p:spTgt>
                                        </p:tgtEl>
                                        <p:attrNameLst>
                                          <p:attrName>style.visibility</p:attrName>
                                        </p:attrNameLst>
                                      </p:cBhvr>
                                      <p:to>
                                        <p:strVal val="visible"/>
                                      </p:to>
                                    </p:set>
                                    <p:anim calcmode="lin" valueType="num">
                                      <p:cBhvr additive="base">
                                        <p:cTn id="7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4000"/>
                            </p:stCondLst>
                            <p:childTnLst>
                              <p:par>
                                <p:cTn id="73" presetID="26" presetClass="entr" presetSubtype="0" fill="hold" nodeType="afterEffect">
                                  <p:stCondLst>
                                    <p:cond delay="500"/>
                                  </p:stCondLst>
                                  <p:childTnLst>
                                    <p:set>
                                      <p:cBhvr>
                                        <p:cTn id="74" dur="1" fill="hold">
                                          <p:stCondLst>
                                            <p:cond delay="0"/>
                                          </p:stCondLst>
                                        </p:cTn>
                                        <p:tgtEl>
                                          <p:spTgt spid="16">
                                            <p:txEl>
                                              <p:pRg st="0" end="0"/>
                                            </p:txEl>
                                          </p:spTgt>
                                        </p:tgtEl>
                                        <p:attrNameLst>
                                          <p:attrName>style.visibility</p:attrName>
                                        </p:attrNameLst>
                                      </p:cBhvr>
                                      <p:to>
                                        <p:strVal val="visible"/>
                                      </p:to>
                                    </p:set>
                                    <p:animEffect transition="in" filter="wipe(down)">
                                      <p:cBhvr>
                                        <p:cTn id="75" dur="580">
                                          <p:stCondLst>
                                            <p:cond delay="0"/>
                                          </p:stCondLst>
                                        </p:cTn>
                                        <p:tgtEl>
                                          <p:spTgt spid="16">
                                            <p:txEl>
                                              <p:pRg st="0" end="0"/>
                                            </p:txEl>
                                          </p:spTgt>
                                        </p:tgtEl>
                                      </p:cBhvr>
                                    </p:animEffect>
                                    <p:anim calcmode="lin" valueType="num">
                                      <p:cBhvr>
                                        <p:cTn id="76"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16">
                                            <p:txEl>
                                              <p:pRg st="0" end="0"/>
                                            </p:txEl>
                                          </p:spTgt>
                                        </p:tgtEl>
                                      </p:cBhvr>
                                      <p:to x="100000" y="60000"/>
                                    </p:animScale>
                                    <p:animScale>
                                      <p:cBhvr>
                                        <p:cTn id="82" dur="166" decel="50000">
                                          <p:stCondLst>
                                            <p:cond delay="676"/>
                                          </p:stCondLst>
                                        </p:cTn>
                                        <p:tgtEl>
                                          <p:spTgt spid="16">
                                            <p:txEl>
                                              <p:pRg st="0" end="0"/>
                                            </p:txEl>
                                          </p:spTgt>
                                        </p:tgtEl>
                                      </p:cBhvr>
                                      <p:to x="100000" y="100000"/>
                                    </p:animScale>
                                    <p:animScale>
                                      <p:cBhvr>
                                        <p:cTn id="83" dur="26">
                                          <p:stCondLst>
                                            <p:cond delay="1312"/>
                                          </p:stCondLst>
                                        </p:cTn>
                                        <p:tgtEl>
                                          <p:spTgt spid="16">
                                            <p:txEl>
                                              <p:pRg st="0" end="0"/>
                                            </p:txEl>
                                          </p:spTgt>
                                        </p:tgtEl>
                                      </p:cBhvr>
                                      <p:to x="100000" y="80000"/>
                                    </p:animScale>
                                    <p:animScale>
                                      <p:cBhvr>
                                        <p:cTn id="84" dur="166" decel="50000">
                                          <p:stCondLst>
                                            <p:cond delay="1338"/>
                                          </p:stCondLst>
                                        </p:cTn>
                                        <p:tgtEl>
                                          <p:spTgt spid="16">
                                            <p:txEl>
                                              <p:pRg st="0" end="0"/>
                                            </p:txEl>
                                          </p:spTgt>
                                        </p:tgtEl>
                                      </p:cBhvr>
                                      <p:to x="100000" y="100000"/>
                                    </p:animScale>
                                    <p:animScale>
                                      <p:cBhvr>
                                        <p:cTn id="85" dur="26">
                                          <p:stCondLst>
                                            <p:cond delay="1642"/>
                                          </p:stCondLst>
                                        </p:cTn>
                                        <p:tgtEl>
                                          <p:spTgt spid="16">
                                            <p:txEl>
                                              <p:pRg st="0" end="0"/>
                                            </p:txEl>
                                          </p:spTgt>
                                        </p:tgtEl>
                                      </p:cBhvr>
                                      <p:to x="100000" y="90000"/>
                                    </p:animScale>
                                    <p:animScale>
                                      <p:cBhvr>
                                        <p:cTn id="86" dur="166" decel="50000">
                                          <p:stCondLst>
                                            <p:cond delay="1668"/>
                                          </p:stCondLst>
                                        </p:cTn>
                                        <p:tgtEl>
                                          <p:spTgt spid="16">
                                            <p:txEl>
                                              <p:pRg st="0" end="0"/>
                                            </p:txEl>
                                          </p:spTgt>
                                        </p:tgtEl>
                                      </p:cBhvr>
                                      <p:to x="100000" y="100000"/>
                                    </p:animScale>
                                    <p:animScale>
                                      <p:cBhvr>
                                        <p:cTn id="87" dur="26">
                                          <p:stCondLst>
                                            <p:cond delay="1808"/>
                                          </p:stCondLst>
                                        </p:cTn>
                                        <p:tgtEl>
                                          <p:spTgt spid="16">
                                            <p:txEl>
                                              <p:pRg st="0" end="0"/>
                                            </p:txEl>
                                          </p:spTgt>
                                        </p:tgtEl>
                                      </p:cBhvr>
                                      <p:to x="100000" y="95000"/>
                                    </p:animScale>
                                    <p:animScale>
                                      <p:cBhvr>
                                        <p:cTn id="88" dur="166" decel="50000">
                                          <p:stCondLst>
                                            <p:cond delay="1834"/>
                                          </p:stCondLst>
                                        </p:cTn>
                                        <p:tgtEl>
                                          <p:spTgt spid="16">
                                            <p:txEl>
                                              <p:pRg st="0" end="0"/>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fill="hold"/>
                                        <p:tgtEl>
                                          <p:spTgt spid="23"/>
                                        </p:tgtEl>
                                        <p:attrNameLst>
                                          <p:attrName>ppt_x</p:attrName>
                                        </p:attrNameLst>
                                      </p:cBhvr>
                                      <p:tavLst>
                                        <p:tav tm="0">
                                          <p:val>
                                            <p:strVal val="#ppt_x"/>
                                          </p:val>
                                        </p:tav>
                                        <p:tav tm="100000">
                                          <p:val>
                                            <p:strVal val="#ppt_x"/>
                                          </p:val>
                                        </p:tav>
                                      </p:tavLst>
                                    </p:anim>
                                    <p:anim calcmode="lin" valueType="num">
                                      <p:cBhvr additive="base">
                                        <p:cTn id="94" dur="500" fill="hold"/>
                                        <p:tgtEl>
                                          <p:spTgt spid="23"/>
                                        </p:tgtEl>
                                        <p:attrNameLst>
                                          <p:attrName>ppt_y</p:attrName>
                                        </p:attrNameLst>
                                      </p:cBhvr>
                                      <p:tavLst>
                                        <p:tav tm="0">
                                          <p:val>
                                            <p:strVal val="0-#ppt_h/2"/>
                                          </p:val>
                                        </p:tav>
                                        <p:tav tm="100000">
                                          <p:val>
                                            <p:strVal val="#ppt_y"/>
                                          </p:val>
                                        </p:tav>
                                      </p:tavLst>
                                    </p:anim>
                                  </p:childTnLst>
                                </p:cTn>
                              </p:par>
                              <p:par>
                                <p:cTn id="95" presetID="2" presetClass="entr" presetSubtype="1"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0-#ppt_h/2"/>
                                          </p:val>
                                        </p:tav>
                                        <p:tav tm="100000">
                                          <p:val>
                                            <p:strVal val="#ppt_y"/>
                                          </p:val>
                                        </p:tav>
                                      </p:tavLst>
                                    </p:anim>
                                  </p:childTnLst>
                                </p:cTn>
                              </p:par>
                              <p:par>
                                <p:cTn id="99" presetID="2" presetClass="entr" presetSubtype="1" fill="hold"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fill="hold"/>
                                        <p:tgtEl>
                                          <p:spTgt spid="25"/>
                                        </p:tgtEl>
                                        <p:attrNameLst>
                                          <p:attrName>ppt_x</p:attrName>
                                        </p:attrNameLst>
                                      </p:cBhvr>
                                      <p:tavLst>
                                        <p:tav tm="0">
                                          <p:val>
                                            <p:strVal val="#ppt_x"/>
                                          </p:val>
                                        </p:tav>
                                        <p:tav tm="100000">
                                          <p:val>
                                            <p:strVal val="#ppt_x"/>
                                          </p:val>
                                        </p:tav>
                                      </p:tavLst>
                                    </p:anim>
                                    <p:anim calcmode="lin" valueType="num">
                                      <p:cBhvr additive="base">
                                        <p:cTn id="10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3" grpId="0" animBg="1"/>
      <p:bldP spid="14" grpId="0" animBg="1"/>
      <p:bldP spid="15" grpId="0" animBg="1"/>
      <p:bldP spid="16" grpId="0" animBg="1"/>
      <p:bldP spid="17" grpId="0" animBg="1"/>
      <p:bldP spid="21" grpId="0" animBg="1"/>
      <p:bldP spid="19"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Vertical Scroll 1"/>
          <p:cNvSpPr/>
          <p:nvPr/>
        </p:nvSpPr>
        <p:spPr>
          <a:xfrm>
            <a:off x="457200" y="304800"/>
            <a:ext cx="5562600" cy="1918811"/>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a:r>
              <a:rPr lang="en-US" sz="1200" b="1" dirty="0" smtClean="0">
                <a:solidFill>
                  <a:schemeClr val="tx1"/>
                </a:solidFill>
                <a:latin typeface="Cambria" pitchFamily="18" charset="0"/>
              </a:rPr>
              <a:t>Now in the fifteenth year of the reign of Tiberius Caesar, when Pontius Pilate was governor of Judea, and Herod was tetrarch of Galilee, and his brother Philip was tetrarch of the region of Ituraea and Trachonitis, and Lysanias was tetrarch of Abilene, 2 in the high priesthood of Annas and Caiaphas, the word of God came to John, the son of Zacharias, in the wilderness. 3 And he came into all the district around the Jordan, preaching a baptism of repentance for the forgiveness of sins; (Luke 3:1-3).</a:t>
            </a:r>
            <a:endParaRPr lang="en-US" sz="1200" b="1" dirty="0">
              <a:solidFill>
                <a:schemeClr val="tx1"/>
              </a:solidFill>
              <a:latin typeface="Cambria" pitchFamily="18" charset="0"/>
            </a:endParaRPr>
          </a:p>
        </p:txBody>
      </p:sp>
      <p:sp>
        <p:nvSpPr>
          <p:cNvPr id="4" name="Rectangle 3"/>
          <p:cNvSpPr/>
          <p:nvPr/>
        </p:nvSpPr>
        <p:spPr>
          <a:xfrm>
            <a:off x="252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12</a:t>
            </a:r>
            <a:endParaRPr lang="en-US" dirty="0"/>
          </a:p>
        </p:txBody>
      </p:sp>
      <p:sp>
        <p:nvSpPr>
          <p:cNvPr id="6" name="Rectangle 5"/>
          <p:cNvSpPr/>
          <p:nvPr/>
        </p:nvSpPr>
        <p:spPr>
          <a:xfrm>
            <a:off x="1395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13</a:t>
            </a:r>
            <a:endParaRPr lang="en-US" dirty="0"/>
          </a:p>
        </p:txBody>
      </p:sp>
      <p:sp>
        <p:nvSpPr>
          <p:cNvPr id="7" name="Rectangle 6"/>
          <p:cNvSpPr/>
          <p:nvPr/>
        </p:nvSpPr>
        <p:spPr>
          <a:xfrm>
            <a:off x="2538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8" name="Rectangle 7"/>
          <p:cNvSpPr/>
          <p:nvPr/>
        </p:nvSpPr>
        <p:spPr>
          <a:xfrm>
            <a:off x="3681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9" name="Rectangle 8"/>
          <p:cNvSpPr/>
          <p:nvPr/>
        </p:nvSpPr>
        <p:spPr>
          <a:xfrm>
            <a:off x="5739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26</a:t>
            </a:r>
            <a:endParaRPr lang="en-US" dirty="0"/>
          </a:p>
        </p:txBody>
      </p:sp>
      <p:sp>
        <p:nvSpPr>
          <p:cNvPr id="10" name="Rectangle 9"/>
          <p:cNvSpPr/>
          <p:nvPr/>
        </p:nvSpPr>
        <p:spPr>
          <a:xfrm>
            <a:off x="6882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27</a:t>
            </a:r>
            <a:endParaRPr lang="en-US" dirty="0"/>
          </a:p>
        </p:txBody>
      </p:sp>
      <p:cxnSp>
        <p:nvCxnSpPr>
          <p:cNvPr id="12" name="Straight Arrow Connector 11"/>
          <p:cNvCxnSpPr>
            <a:stCxn id="8" idx="3"/>
            <a:endCxn id="9" idx="1"/>
          </p:cNvCxnSpPr>
          <p:nvPr/>
        </p:nvCxnSpPr>
        <p:spPr>
          <a:xfrm>
            <a:off x="4824666" y="4054640"/>
            <a:ext cx="914400"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10919" y="3597440"/>
            <a:ext cx="11430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14" name="Rectangle 13"/>
          <p:cNvSpPr/>
          <p:nvPr/>
        </p:nvSpPr>
        <p:spPr>
          <a:xfrm>
            <a:off x="2253919" y="3597440"/>
            <a:ext cx="11430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15" name="Rectangle 14"/>
          <p:cNvSpPr/>
          <p:nvPr/>
        </p:nvSpPr>
        <p:spPr>
          <a:xfrm>
            <a:off x="3396919" y="3597440"/>
            <a:ext cx="11430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
        <p:nvSpPr>
          <p:cNvPr id="16" name="Rectangle 15"/>
          <p:cNvSpPr/>
          <p:nvPr/>
        </p:nvSpPr>
        <p:spPr>
          <a:xfrm>
            <a:off x="6565234" y="3597440"/>
            <a:ext cx="11430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17" name="Rectangle 16"/>
          <p:cNvSpPr/>
          <p:nvPr/>
        </p:nvSpPr>
        <p:spPr>
          <a:xfrm>
            <a:off x="5422234" y="3597440"/>
            <a:ext cx="1143000" cy="304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cxnSp>
        <p:nvCxnSpPr>
          <p:cNvPr id="18" name="Straight Arrow Connector 17"/>
          <p:cNvCxnSpPr>
            <a:stCxn id="15" idx="3"/>
            <a:endCxn id="17" idx="1"/>
          </p:cNvCxnSpPr>
          <p:nvPr/>
        </p:nvCxnSpPr>
        <p:spPr>
          <a:xfrm>
            <a:off x="4539919" y="3749840"/>
            <a:ext cx="882315"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21974" y="2467707"/>
            <a:ext cx="295910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On October 12, AD 12 Caesar Augustus made Tiberius a “colleague of the empire.”</a:t>
            </a:r>
            <a:endParaRPr lang="en-US" sz="1200" b="1" dirty="0">
              <a:latin typeface="Times New Roman" pitchFamily="18" charset="0"/>
              <a:cs typeface="Times New Roman" pitchFamily="18" charset="0"/>
            </a:endParaRPr>
          </a:p>
        </p:txBody>
      </p:sp>
      <p:cxnSp>
        <p:nvCxnSpPr>
          <p:cNvPr id="22" name="Straight Arrow Connector 21"/>
          <p:cNvCxnSpPr>
            <a:stCxn id="21" idx="1"/>
            <a:endCxn id="13" idx="1"/>
          </p:cNvCxnSpPr>
          <p:nvPr/>
        </p:nvCxnSpPr>
        <p:spPr>
          <a:xfrm rot="10800000" flipV="1">
            <a:off x="1110920" y="2790872"/>
            <a:ext cx="911055" cy="958967"/>
          </a:xfrm>
          <a:prstGeom prst="curvedConnector3">
            <a:avLst>
              <a:gd name="adj1" fmla="val 125092"/>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56716" y="4597405"/>
            <a:ext cx="5554351"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But, there is no coin evidence for this. All the existing coins date Tiberius’ reign from AD 14. (There have been attempts at fraud.)</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Also, no ancient Roman historian numbers Tiberius’ reign years this way.  They all number his years from AD 14.</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This contrary reckoning came about only when Church scholars attempted to reconstruct the Chronology of the New Testament using the Church’s assumptions for what it should be. The conclusions derived from Church traditions vs. study of the primary archaeological and historical evidence contradict.</a:t>
            </a:r>
            <a:endParaRPr lang="en-US" sz="1200" b="1" dirty="0">
              <a:latin typeface="Times New Roman" pitchFamily="18" charset="0"/>
              <a:cs typeface="Times New Roman" pitchFamily="18" charset="0"/>
            </a:endParaRPr>
          </a:p>
        </p:txBody>
      </p:sp>
      <p:cxnSp>
        <p:nvCxnSpPr>
          <p:cNvPr id="20" name="Straight Arrow Connector 19"/>
          <p:cNvCxnSpPr>
            <a:stCxn id="19" idx="1"/>
            <a:endCxn id="13" idx="2"/>
          </p:cNvCxnSpPr>
          <p:nvPr/>
        </p:nvCxnSpPr>
        <p:spPr>
          <a:xfrm flipH="1" flipV="1">
            <a:off x="1682419" y="3902240"/>
            <a:ext cx="874297" cy="166466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4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Vertical Scroll 1"/>
          <p:cNvSpPr/>
          <p:nvPr/>
        </p:nvSpPr>
        <p:spPr>
          <a:xfrm>
            <a:off x="457200" y="304800"/>
            <a:ext cx="5562600" cy="1918811"/>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a:r>
              <a:rPr lang="en-US" sz="1200" b="1" dirty="0" smtClean="0">
                <a:solidFill>
                  <a:schemeClr val="tx1"/>
                </a:solidFill>
                <a:latin typeface="Cambria" pitchFamily="18" charset="0"/>
              </a:rPr>
              <a:t>Now in the fifteenth year of the reign of Tiberius Caesar, when Pontius Pilate was governor of Judea, and Herod was tetrarch of Galilee, and his brother Philip was tetrarch of the region of Ituraea and Trachonitis, and Lysanias was tetrarch of Abilene, 2 in the high priesthood of Annas and Caiaphas, the word of God came to John, the son of Zacharias, in the wilderness. 3 And he came into all the district around the Jordan, preaching a baptism of repentance for the forgiveness of sins; (Luke 3:1-3).</a:t>
            </a:r>
            <a:endParaRPr lang="en-US" sz="1200" b="1" dirty="0">
              <a:solidFill>
                <a:schemeClr val="tx1"/>
              </a:solidFill>
              <a:latin typeface="Cambria" pitchFamily="18" charset="0"/>
            </a:endParaRPr>
          </a:p>
        </p:txBody>
      </p:sp>
      <p:sp>
        <p:nvSpPr>
          <p:cNvPr id="4" name="Rectangle 3"/>
          <p:cNvSpPr/>
          <p:nvPr/>
        </p:nvSpPr>
        <p:spPr>
          <a:xfrm>
            <a:off x="252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6" name="Rectangle 5"/>
          <p:cNvSpPr/>
          <p:nvPr/>
        </p:nvSpPr>
        <p:spPr>
          <a:xfrm>
            <a:off x="1395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7" name="Rectangle 6"/>
          <p:cNvSpPr/>
          <p:nvPr/>
        </p:nvSpPr>
        <p:spPr>
          <a:xfrm>
            <a:off x="2538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16</a:t>
            </a:r>
            <a:endParaRPr lang="en-US" dirty="0"/>
          </a:p>
        </p:txBody>
      </p:sp>
      <p:sp>
        <p:nvSpPr>
          <p:cNvPr id="8" name="Rectangle 7"/>
          <p:cNvSpPr/>
          <p:nvPr/>
        </p:nvSpPr>
        <p:spPr>
          <a:xfrm>
            <a:off x="3681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17</a:t>
            </a:r>
            <a:endParaRPr lang="en-US" dirty="0"/>
          </a:p>
        </p:txBody>
      </p:sp>
      <p:sp>
        <p:nvSpPr>
          <p:cNvPr id="9" name="Rectangle 8"/>
          <p:cNvSpPr/>
          <p:nvPr/>
        </p:nvSpPr>
        <p:spPr>
          <a:xfrm>
            <a:off x="5739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10" name="Rectangle 9"/>
          <p:cNvSpPr/>
          <p:nvPr/>
        </p:nvSpPr>
        <p:spPr>
          <a:xfrm>
            <a:off x="6882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cxnSp>
        <p:nvCxnSpPr>
          <p:cNvPr id="12" name="Straight Arrow Connector 11"/>
          <p:cNvCxnSpPr>
            <a:stCxn id="8" idx="3"/>
            <a:endCxn id="9" idx="1"/>
          </p:cNvCxnSpPr>
          <p:nvPr/>
        </p:nvCxnSpPr>
        <p:spPr>
          <a:xfrm>
            <a:off x="4824666" y="4054640"/>
            <a:ext cx="914400"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10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14" name="Rectangle 13"/>
          <p:cNvSpPr/>
          <p:nvPr/>
        </p:nvSpPr>
        <p:spPr>
          <a:xfrm>
            <a:off x="2253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15" name="Rectangle 14"/>
          <p:cNvSpPr/>
          <p:nvPr/>
        </p:nvSpPr>
        <p:spPr>
          <a:xfrm>
            <a:off x="3396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
        <p:nvSpPr>
          <p:cNvPr id="16" name="Rectangle 15"/>
          <p:cNvSpPr/>
          <p:nvPr/>
        </p:nvSpPr>
        <p:spPr>
          <a:xfrm>
            <a:off x="6565234"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17" name="Rectangle 16"/>
          <p:cNvSpPr/>
          <p:nvPr/>
        </p:nvSpPr>
        <p:spPr>
          <a:xfrm>
            <a:off x="5422234"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cxnSp>
        <p:nvCxnSpPr>
          <p:cNvPr id="18" name="Straight Arrow Connector 17"/>
          <p:cNvCxnSpPr>
            <a:stCxn id="15" idx="3"/>
            <a:endCxn id="17" idx="1"/>
          </p:cNvCxnSpPr>
          <p:nvPr/>
        </p:nvCxnSpPr>
        <p:spPr>
          <a:xfrm>
            <a:off x="4539919" y="3749840"/>
            <a:ext cx="882315"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21974" y="2467707"/>
            <a:ext cx="295910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On August 19, AD 14, Caesar Augustus died. On Sept 17</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AD 14, the Roman Senate declared Tiberius “head of state.”</a:t>
            </a:r>
            <a:endParaRPr lang="en-US" sz="1200" b="1" dirty="0">
              <a:latin typeface="Times New Roman" pitchFamily="18" charset="0"/>
              <a:cs typeface="Times New Roman" pitchFamily="18" charset="0"/>
            </a:endParaRPr>
          </a:p>
        </p:txBody>
      </p:sp>
      <p:cxnSp>
        <p:nvCxnSpPr>
          <p:cNvPr id="22" name="Straight Arrow Connector 21"/>
          <p:cNvCxnSpPr>
            <a:stCxn id="21" idx="1"/>
            <a:endCxn id="13" idx="1"/>
          </p:cNvCxnSpPr>
          <p:nvPr/>
        </p:nvCxnSpPr>
        <p:spPr>
          <a:xfrm rot="10800000" flipV="1">
            <a:off x="1110920" y="2790872"/>
            <a:ext cx="911055" cy="958967"/>
          </a:xfrm>
          <a:prstGeom prst="curvedConnector3">
            <a:avLst>
              <a:gd name="adj1" fmla="val 147103"/>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09250" y="2367298"/>
            <a:ext cx="221581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15</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 of Tiberius comes between August AD 28 and August AD 29.</a:t>
            </a:r>
            <a:endParaRPr lang="en-US" sz="1200" b="1" dirty="0">
              <a:latin typeface="Times New Roman" pitchFamily="18" charset="0"/>
              <a:cs typeface="Times New Roman" pitchFamily="18" charset="0"/>
            </a:endParaRPr>
          </a:p>
        </p:txBody>
      </p:sp>
      <p:cxnSp>
        <p:nvCxnSpPr>
          <p:cNvPr id="20" name="Straight Arrow Connector 19"/>
          <p:cNvCxnSpPr>
            <a:stCxn id="19" idx="2"/>
            <a:endCxn id="16" idx="1"/>
          </p:cNvCxnSpPr>
          <p:nvPr/>
        </p:nvCxnSpPr>
        <p:spPr>
          <a:xfrm flipH="1">
            <a:off x="6565234" y="3013629"/>
            <a:ext cx="351924" cy="7362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6" idx="3"/>
          </p:cNvCxnSpPr>
          <p:nvPr/>
        </p:nvCxnSpPr>
        <p:spPr>
          <a:xfrm>
            <a:off x="6917158" y="3013629"/>
            <a:ext cx="791076" cy="7362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021974" y="4796045"/>
            <a:ext cx="49987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This is the way the Roman historians and the coin evidence reckons Tiberius’ reign. We expect that when the Scripture uses such an important date that it is well established in history, and this date is well established. The Almighty expects us to love him with our minds, and to believe that which the evidence supports.</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32666782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Vertical Scroll 1"/>
          <p:cNvSpPr/>
          <p:nvPr/>
        </p:nvSpPr>
        <p:spPr>
          <a:xfrm>
            <a:off x="457200" y="304800"/>
            <a:ext cx="5562600" cy="1918811"/>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a:r>
              <a:rPr lang="en-US" sz="1200" b="1" dirty="0" smtClean="0">
                <a:solidFill>
                  <a:schemeClr val="tx1"/>
                </a:solidFill>
                <a:latin typeface="Cambria" pitchFamily="18" charset="0"/>
              </a:rPr>
              <a:t>Now in the fifteenth year of the reign of Tiberius Caesar, when Pontius Pilate was governor of Judea, and Herod was tetrarch of Galilee, and his brother Philip was tetrarch of the region of Ituraea and Trachonitis, and Lysanias was tetrarch of Abilene, 2 in the high priesthood of Annas and Caiaphas, the word of God came to John, the son of Zacharias, in the wilderness. 3 And he came into all the district around the Jordan, preaching a baptism of repentance for the forgiveness of sins; (Luke 3:1-3).</a:t>
            </a:r>
            <a:endParaRPr lang="en-US" sz="1200" b="1" dirty="0">
              <a:solidFill>
                <a:schemeClr val="tx1"/>
              </a:solidFill>
              <a:latin typeface="Cambria" pitchFamily="18" charset="0"/>
            </a:endParaRPr>
          </a:p>
        </p:txBody>
      </p:sp>
      <p:sp>
        <p:nvSpPr>
          <p:cNvPr id="4" name="Rectangle 3"/>
          <p:cNvSpPr/>
          <p:nvPr/>
        </p:nvSpPr>
        <p:spPr>
          <a:xfrm>
            <a:off x="252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6" name="Rectangle 5"/>
          <p:cNvSpPr/>
          <p:nvPr/>
        </p:nvSpPr>
        <p:spPr>
          <a:xfrm>
            <a:off x="1395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7" name="Rectangle 6"/>
          <p:cNvSpPr/>
          <p:nvPr/>
        </p:nvSpPr>
        <p:spPr>
          <a:xfrm>
            <a:off x="2538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16</a:t>
            </a:r>
            <a:endParaRPr lang="en-US" dirty="0"/>
          </a:p>
        </p:txBody>
      </p:sp>
      <p:sp>
        <p:nvSpPr>
          <p:cNvPr id="8" name="Rectangle 7"/>
          <p:cNvSpPr/>
          <p:nvPr/>
        </p:nvSpPr>
        <p:spPr>
          <a:xfrm>
            <a:off x="3681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17</a:t>
            </a:r>
            <a:endParaRPr lang="en-US" dirty="0"/>
          </a:p>
        </p:txBody>
      </p:sp>
      <p:sp>
        <p:nvSpPr>
          <p:cNvPr id="9" name="Rectangle 8"/>
          <p:cNvSpPr/>
          <p:nvPr/>
        </p:nvSpPr>
        <p:spPr>
          <a:xfrm>
            <a:off x="5739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10" name="Rectangle 9"/>
          <p:cNvSpPr/>
          <p:nvPr/>
        </p:nvSpPr>
        <p:spPr>
          <a:xfrm>
            <a:off x="6882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cxnSp>
        <p:nvCxnSpPr>
          <p:cNvPr id="12" name="Straight Arrow Connector 11"/>
          <p:cNvCxnSpPr>
            <a:stCxn id="8" idx="3"/>
            <a:endCxn id="9" idx="1"/>
          </p:cNvCxnSpPr>
          <p:nvPr/>
        </p:nvCxnSpPr>
        <p:spPr>
          <a:xfrm>
            <a:off x="4824666" y="4054640"/>
            <a:ext cx="914400"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10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14" name="Rectangle 13"/>
          <p:cNvSpPr/>
          <p:nvPr/>
        </p:nvSpPr>
        <p:spPr>
          <a:xfrm>
            <a:off x="2253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15" name="Rectangle 14"/>
          <p:cNvSpPr/>
          <p:nvPr/>
        </p:nvSpPr>
        <p:spPr>
          <a:xfrm>
            <a:off x="3396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
        <p:nvSpPr>
          <p:cNvPr id="16" name="Rectangle 15"/>
          <p:cNvSpPr/>
          <p:nvPr/>
        </p:nvSpPr>
        <p:spPr>
          <a:xfrm>
            <a:off x="6565234"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17" name="Rectangle 16"/>
          <p:cNvSpPr/>
          <p:nvPr/>
        </p:nvSpPr>
        <p:spPr>
          <a:xfrm>
            <a:off x="5422234"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cxnSp>
        <p:nvCxnSpPr>
          <p:cNvPr id="18" name="Straight Arrow Connector 17"/>
          <p:cNvCxnSpPr>
            <a:stCxn id="15" idx="3"/>
            <a:endCxn id="17" idx="1"/>
          </p:cNvCxnSpPr>
          <p:nvPr/>
        </p:nvCxnSpPr>
        <p:spPr>
          <a:xfrm>
            <a:off x="4539919" y="3749840"/>
            <a:ext cx="882315"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21974" y="2467707"/>
            <a:ext cx="295910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On August 19, AD 14, Caesar Augustus died. On Sept 17</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AD 14, the Roman Senate declared Tiberius “head of state.”</a:t>
            </a:r>
            <a:endParaRPr lang="en-US" sz="1200" b="1" dirty="0">
              <a:latin typeface="Times New Roman" pitchFamily="18" charset="0"/>
              <a:cs typeface="Times New Roman" pitchFamily="18" charset="0"/>
            </a:endParaRPr>
          </a:p>
        </p:txBody>
      </p:sp>
      <p:cxnSp>
        <p:nvCxnSpPr>
          <p:cNvPr id="22" name="Straight Arrow Connector 21"/>
          <p:cNvCxnSpPr>
            <a:stCxn id="21" idx="1"/>
            <a:endCxn id="13" idx="1"/>
          </p:cNvCxnSpPr>
          <p:nvPr/>
        </p:nvCxnSpPr>
        <p:spPr>
          <a:xfrm rot="10800000" flipV="1">
            <a:off x="1110920" y="2790872"/>
            <a:ext cx="911055" cy="958967"/>
          </a:xfrm>
          <a:prstGeom prst="curvedConnector3">
            <a:avLst>
              <a:gd name="adj1" fmla="val 147103"/>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09250" y="2367298"/>
            <a:ext cx="221581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15</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 of Tiberius comes between August AD 28 and August AD 29.</a:t>
            </a:r>
            <a:endParaRPr lang="en-US" sz="1200" b="1" dirty="0">
              <a:latin typeface="Times New Roman" pitchFamily="18" charset="0"/>
              <a:cs typeface="Times New Roman" pitchFamily="18" charset="0"/>
            </a:endParaRPr>
          </a:p>
        </p:txBody>
      </p:sp>
      <p:cxnSp>
        <p:nvCxnSpPr>
          <p:cNvPr id="20" name="Straight Arrow Connector 19"/>
          <p:cNvCxnSpPr>
            <a:stCxn id="19" idx="2"/>
            <a:endCxn id="16" idx="1"/>
          </p:cNvCxnSpPr>
          <p:nvPr/>
        </p:nvCxnSpPr>
        <p:spPr>
          <a:xfrm flipH="1">
            <a:off x="6565234" y="3013629"/>
            <a:ext cx="351924" cy="7362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6" idx="3"/>
          </p:cNvCxnSpPr>
          <p:nvPr/>
        </p:nvCxnSpPr>
        <p:spPr>
          <a:xfrm>
            <a:off x="6917158" y="3013629"/>
            <a:ext cx="791076" cy="7362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021974" y="4796045"/>
            <a:ext cx="49987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This is the way the Roman historians and the coin evidence reckons Tiberius’ reign. We expect that when the Scripture uses such an important date that it is well established in history, and this date is well established. The Almighty expects us to love him with our minds, and to believe that which the evidence supports.</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7611596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22"/>
                                        </p:tgtEl>
                                      </p:cBhvr>
                                    </p:animEffect>
                                    <p:anim calcmode="lin" valueType="num">
                                      <p:cBhvr>
                                        <p:cTn id="12" dur="1000"/>
                                        <p:tgtEl>
                                          <p:spTgt spid="22"/>
                                        </p:tgtEl>
                                        <p:attrNameLst>
                                          <p:attrName>ppt_x</p:attrName>
                                        </p:attrNameLst>
                                      </p:cBhvr>
                                      <p:tavLst>
                                        <p:tav tm="0">
                                          <p:val>
                                            <p:strVal val="ppt_x"/>
                                          </p:val>
                                        </p:tav>
                                        <p:tav tm="100000">
                                          <p:val>
                                            <p:strVal val="ppt_x"/>
                                          </p:val>
                                        </p:tav>
                                      </p:tavLst>
                                    </p:anim>
                                    <p:anim calcmode="lin" valueType="num">
                                      <p:cBhvr>
                                        <p:cTn id="13" dur="1000"/>
                                        <p:tgtEl>
                                          <p:spTgt spid="22"/>
                                        </p:tgtEl>
                                        <p:attrNameLst>
                                          <p:attrName>ppt_y</p:attrName>
                                        </p:attrNameLst>
                                      </p:cBhvr>
                                      <p:tavLst>
                                        <p:tav tm="0">
                                          <p:val>
                                            <p:strVal val="ppt_y"/>
                                          </p:val>
                                        </p:tav>
                                        <p:tav tm="100000">
                                          <p:val>
                                            <p:strVal val="ppt_y+.1"/>
                                          </p:val>
                                        </p:tav>
                                      </p:tavLst>
                                    </p:anim>
                                    <p:set>
                                      <p:cBhvr>
                                        <p:cTn id="14" dur="1" fill="hold">
                                          <p:stCondLst>
                                            <p:cond delay="999"/>
                                          </p:stCondLst>
                                        </p:cTn>
                                        <p:tgtEl>
                                          <p:spTgt spid="22"/>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1"/>
                                        </p:tgtEl>
                                      </p:cBhvr>
                                    </p:animEffect>
                                    <p:anim calcmode="lin" valueType="num">
                                      <p:cBhvr>
                                        <p:cTn id="17" dur="1000"/>
                                        <p:tgtEl>
                                          <p:spTgt spid="21"/>
                                        </p:tgtEl>
                                        <p:attrNameLst>
                                          <p:attrName>ppt_x</p:attrName>
                                        </p:attrNameLst>
                                      </p:cBhvr>
                                      <p:tavLst>
                                        <p:tav tm="0">
                                          <p:val>
                                            <p:strVal val="ppt_x"/>
                                          </p:val>
                                        </p:tav>
                                        <p:tav tm="100000">
                                          <p:val>
                                            <p:strVal val="ppt_x"/>
                                          </p:val>
                                        </p:tav>
                                      </p:tavLst>
                                    </p:anim>
                                    <p:anim calcmode="lin" valueType="num">
                                      <p:cBhvr>
                                        <p:cTn id="18" dur="1000"/>
                                        <p:tgtEl>
                                          <p:spTgt spid="21"/>
                                        </p:tgtEl>
                                        <p:attrNameLst>
                                          <p:attrName>ppt_y</p:attrName>
                                        </p:attrNameLst>
                                      </p:cBhvr>
                                      <p:tavLst>
                                        <p:tav tm="0">
                                          <p:val>
                                            <p:strVal val="ppt_y"/>
                                          </p:val>
                                        </p:tav>
                                        <p:tav tm="100000">
                                          <p:val>
                                            <p:strVal val="ppt_y+.1"/>
                                          </p:val>
                                        </p:tav>
                                      </p:tavLst>
                                    </p:anim>
                                    <p:set>
                                      <p:cBhvr>
                                        <p:cTn id="19" dur="1" fill="hold">
                                          <p:stCondLst>
                                            <p:cond delay="999"/>
                                          </p:stCondLst>
                                        </p:cTn>
                                        <p:tgtEl>
                                          <p:spTgt spid="21"/>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9"/>
                                        </p:tgtEl>
                                      </p:cBhvr>
                                    </p:animEffect>
                                    <p:anim calcmode="lin" valueType="num">
                                      <p:cBhvr>
                                        <p:cTn id="22" dur="1000"/>
                                        <p:tgtEl>
                                          <p:spTgt spid="19"/>
                                        </p:tgtEl>
                                        <p:attrNameLst>
                                          <p:attrName>ppt_x</p:attrName>
                                        </p:attrNameLst>
                                      </p:cBhvr>
                                      <p:tavLst>
                                        <p:tav tm="0">
                                          <p:val>
                                            <p:strVal val="ppt_x"/>
                                          </p:val>
                                        </p:tav>
                                        <p:tav tm="100000">
                                          <p:val>
                                            <p:strVal val="ppt_x"/>
                                          </p:val>
                                        </p:tav>
                                      </p:tavLst>
                                    </p:anim>
                                    <p:anim calcmode="lin" valueType="num">
                                      <p:cBhvr>
                                        <p:cTn id="23" dur="1000"/>
                                        <p:tgtEl>
                                          <p:spTgt spid="19"/>
                                        </p:tgtEl>
                                        <p:attrNameLst>
                                          <p:attrName>ppt_y</p:attrName>
                                        </p:attrNameLst>
                                      </p:cBhvr>
                                      <p:tavLst>
                                        <p:tav tm="0">
                                          <p:val>
                                            <p:strVal val="ppt_y"/>
                                          </p:val>
                                        </p:tav>
                                        <p:tav tm="100000">
                                          <p:val>
                                            <p:strVal val="ppt_y+.1"/>
                                          </p:val>
                                        </p:tav>
                                      </p:tavLst>
                                    </p:anim>
                                    <p:set>
                                      <p:cBhvr>
                                        <p:cTn id="24" dur="1" fill="hold">
                                          <p:stCondLst>
                                            <p:cond delay="999"/>
                                          </p:stCondLst>
                                        </p:cTn>
                                        <p:tgtEl>
                                          <p:spTgt spid="19"/>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20"/>
                                        </p:tgtEl>
                                      </p:cBhvr>
                                    </p:animEffect>
                                    <p:anim calcmode="lin" valueType="num">
                                      <p:cBhvr>
                                        <p:cTn id="27" dur="1000"/>
                                        <p:tgtEl>
                                          <p:spTgt spid="20"/>
                                        </p:tgtEl>
                                        <p:attrNameLst>
                                          <p:attrName>ppt_x</p:attrName>
                                        </p:attrNameLst>
                                      </p:cBhvr>
                                      <p:tavLst>
                                        <p:tav tm="0">
                                          <p:val>
                                            <p:strVal val="ppt_x"/>
                                          </p:val>
                                        </p:tav>
                                        <p:tav tm="100000">
                                          <p:val>
                                            <p:strVal val="ppt_x"/>
                                          </p:val>
                                        </p:tav>
                                      </p:tavLst>
                                    </p:anim>
                                    <p:anim calcmode="lin" valueType="num">
                                      <p:cBhvr>
                                        <p:cTn id="28" dur="1000"/>
                                        <p:tgtEl>
                                          <p:spTgt spid="20"/>
                                        </p:tgtEl>
                                        <p:attrNameLst>
                                          <p:attrName>ppt_y</p:attrName>
                                        </p:attrNameLst>
                                      </p:cBhvr>
                                      <p:tavLst>
                                        <p:tav tm="0">
                                          <p:val>
                                            <p:strVal val="ppt_y"/>
                                          </p:val>
                                        </p:tav>
                                        <p:tav tm="100000">
                                          <p:val>
                                            <p:strVal val="ppt_y+.1"/>
                                          </p:val>
                                        </p:tav>
                                      </p:tavLst>
                                    </p:anim>
                                    <p:set>
                                      <p:cBhvr>
                                        <p:cTn id="29" dur="1" fill="hold">
                                          <p:stCondLst>
                                            <p:cond delay="999"/>
                                          </p:stCondLst>
                                        </p:cTn>
                                        <p:tgtEl>
                                          <p:spTgt spid="20"/>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23"/>
                                        </p:tgtEl>
                                      </p:cBhvr>
                                    </p:animEffect>
                                    <p:anim calcmode="lin" valueType="num">
                                      <p:cBhvr>
                                        <p:cTn id="32" dur="1000"/>
                                        <p:tgtEl>
                                          <p:spTgt spid="23"/>
                                        </p:tgtEl>
                                        <p:attrNameLst>
                                          <p:attrName>ppt_x</p:attrName>
                                        </p:attrNameLst>
                                      </p:cBhvr>
                                      <p:tavLst>
                                        <p:tav tm="0">
                                          <p:val>
                                            <p:strVal val="ppt_x"/>
                                          </p:val>
                                        </p:tav>
                                        <p:tav tm="100000">
                                          <p:val>
                                            <p:strVal val="ppt_x"/>
                                          </p:val>
                                        </p:tav>
                                      </p:tavLst>
                                    </p:anim>
                                    <p:anim calcmode="lin" valueType="num">
                                      <p:cBhvr>
                                        <p:cTn id="33" dur="1000"/>
                                        <p:tgtEl>
                                          <p:spTgt spid="23"/>
                                        </p:tgtEl>
                                        <p:attrNameLst>
                                          <p:attrName>ppt_y</p:attrName>
                                        </p:attrNameLst>
                                      </p:cBhvr>
                                      <p:tavLst>
                                        <p:tav tm="0">
                                          <p:val>
                                            <p:strVal val="ppt_y"/>
                                          </p:val>
                                        </p:tav>
                                        <p:tav tm="100000">
                                          <p:val>
                                            <p:strVal val="ppt_y+.1"/>
                                          </p:val>
                                        </p:tav>
                                      </p:tavLst>
                                    </p:anim>
                                    <p:set>
                                      <p:cBhvr>
                                        <p:cTn id="34" dur="1" fill="hold">
                                          <p:stCondLst>
                                            <p:cond delay="999"/>
                                          </p:stCondLst>
                                        </p:cTn>
                                        <p:tgtEl>
                                          <p:spTgt spid="23"/>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4"/>
                                        </p:tgtEl>
                                      </p:cBhvr>
                                    </p:animEffect>
                                    <p:anim calcmode="lin" valueType="num">
                                      <p:cBhvr>
                                        <p:cTn id="37" dur="1000"/>
                                        <p:tgtEl>
                                          <p:spTgt spid="4"/>
                                        </p:tgtEl>
                                        <p:attrNameLst>
                                          <p:attrName>ppt_x</p:attrName>
                                        </p:attrNameLst>
                                      </p:cBhvr>
                                      <p:tavLst>
                                        <p:tav tm="0">
                                          <p:val>
                                            <p:strVal val="ppt_x"/>
                                          </p:val>
                                        </p:tav>
                                        <p:tav tm="100000">
                                          <p:val>
                                            <p:strVal val="ppt_x"/>
                                          </p:val>
                                        </p:tav>
                                      </p:tavLst>
                                    </p:anim>
                                    <p:anim calcmode="lin" valueType="num">
                                      <p:cBhvr>
                                        <p:cTn id="38" dur="1000"/>
                                        <p:tgtEl>
                                          <p:spTgt spid="4"/>
                                        </p:tgtEl>
                                        <p:attrNameLst>
                                          <p:attrName>ppt_y</p:attrName>
                                        </p:attrNameLst>
                                      </p:cBhvr>
                                      <p:tavLst>
                                        <p:tav tm="0">
                                          <p:val>
                                            <p:strVal val="ppt_y"/>
                                          </p:val>
                                        </p:tav>
                                        <p:tav tm="100000">
                                          <p:val>
                                            <p:strVal val="ppt_y+.1"/>
                                          </p:val>
                                        </p:tav>
                                      </p:tavLst>
                                    </p:anim>
                                    <p:set>
                                      <p:cBhvr>
                                        <p:cTn id="39" dur="1" fill="hold">
                                          <p:stCondLst>
                                            <p:cond delay="999"/>
                                          </p:stCondLst>
                                        </p:cTn>
                                        <p:tgtEl>
                                          <p:spTgt spid="4"/>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par>
                                <p:cTn id="45" presetID="42" presetClass="exit" presetSubtype="0" fill="hold" grpId="0" nodeType="withEffect">
                                  <p:stCondLst>
                                    <p:cond delay="0"/>
                                  </p:stCondLst>
                                  <p:childTnLst>
                                    <p:animEffect transition="out" filter="fade">
                                      <p:cBhvr>
                                        <p:cTn id="46" dur="1000"/>
                                        <p:tgtEl>
                                          <p:spTgt spid="7"/>
                                        </p:tgtEl>
                                      </p:cBhvr>
                                    </p:animEffect>
                                    <p:anim calcmode="lin" valueType="num">
                                      <p:cBhvr>
                                        <p:cTn id="47" dur="1000"/>
                                        <p:tgtEl>
                                          <p:spTgt spid="7"/>
                                        </p:tgtEl>
                                        <p:attrNameLst>
                                          <p:attrName>ppt_x</p:attrName>
                                        </p:attrNameLst>
                                      </p:cBhvr>
                                      <p:tavLst>
                                        <p:tav tm="0">
                                          <p:val>
                                            <p:strVal val="ppt_x"/>
                                          </p:val>
                                        </p:tav>
                                        <p:tav tm="100000">
                                          <p:val>
                                            <p:strVal val="ppt_x"/>
                                          </p:val>
                                        </p:tav>
                                      </p:tavLst>
                                    </p:anim>
                                    <p:anim calcmode="lin" valueType="num">
                                      <p:cBhvr>
                                        <p:cTn id="48" dur="1000"/>
                                        <p:tgtEl>
                                          <p:spTgt spid="7"/>
                                        </p:tgtEl>
                                        <p:attrNameLst>
                                          <p:attrName>ppt_y</p:attrName>
                                        </p:attrNameLst>
                                      </p:cBhvr>
                                      <p:tavLst>
                                        <p:tav tm="0">
                                          <p:val>
                                            <p:strVal val="ppt_y"/>
                                          </p:val>
                                        </p:tav>
                                        <p:tav tm="100000">
                                          <p:val>
                                            <p:strVal val="ppt_y+.1"/>
                                          </p:val>
                                        </p:tav>
                                      </p:tavLst>
                                    </p:anim>
                                    <p:set>
                                      <p:cBhvr>
                                        <p:cTn id="49" dur="1" fill="hold">
                                          <p:stCondLst>
                                            <p:cond delay="999"/>
                                          </p:stCondLst>
                                        </p:cTn>
                                        <p:tgtEl>
                                          <p:spTgt spid="7"/>
                                        </p:tgtEl>
                                        <p:attrNameLst>
                                          <p:attrName>style.visibility</p:attrName>
                                        </p:attrNameLst>
                                      </p:cBhvr>
                                      <p:to>
                                        <p:strVal val="hidden"/>
                                      </p:to>
                                    </p:set>
                                  </p:childTnLst>
                                </p:cTn>
                              </p:par>
                              <p:par>
                                <p:cTn id="50" presetID="42" presetClass="exit" presetSubtype="0" fill="hold" grpId="0" nodeType="withEffect">
                                  <p:stCondLst>
                                    <p:cond delay="0"/>
                                  </p:stCondLst>
                                  <p:childTnLst>
                                    <p:animEffect transition="out" filter="fade">
                                      <p:cBhvr>
                                        <p:cTn id="51" dur="1000"/>
                                        <p:tgtEl>
                                          <p:spTgt spid="8"/>
                                        </p:tgtEl>
                                      </p:cBhvr>
                                    </p:animEffect>
                                    <p:anim calcmode="lin" valueType="num">
                                      <p:cBhvr>
                                        <p:cTn id="52" dur="1000"/>
                                        <p:tgtEl>
                                          <p:spTgt spid="8"/>
                                        </p:tgtEl>
                                        <p:attrNameLst>
                                          <p:attrName>ppt_x</p:attrName>
                                        </p:attrNameLst>
                                      </p:cBhvr>
                                      <p:tavLst>
                                        <p:tav tm="0">
                                          <p:val>
                                            <p:strVal val="ppt_x"/>
                                          </p:val>
                                        </p:tav>
                                        <p:tav tm="100000">
                                          <p:val>
                                            <p:strVal val="ppt_x"/>
                                          </p:val>
                                        </p:tav>
                                      </p:tavLst>
                                    </p:anim>
                                    <p:anim calcmode="lin" valueType="num">
                                      <p:cBhvr>
                                        <p:cTn id="53" dur="1000"/>
                                        <p:tgtEl>
                                          <p:spTgt spid="8"/>
                                        </p:tgtEl>
                                        <p:attrNameLst>
                                          <p:attrName>ppt_y</p:attrName>
                                        </p:attrNameLst>
                                      </p:cBhvr>
                                      <p:tavLst>
                                        <p:tav tm="0">
                                          <p:val>
                                            <p:strVal val="ppt_y"/>
                                          </p:val>
                                        </p:tav>
                                        <p:tav tm="100000">
                                          <p:val>
                                            <p:strVal val="ppt_y+.1"/>
                                          </p:val>
                                        </p:tav>
                                      </p:tavLst>
                                    </p:anim>
                                    <p:set>
                                      <p:cBhvr>
                                        <p:cTn id="54" dur="1" fill="hold">
                                          <p:stCondLst>
                                            <p:cond delay="999"/>
                                          </p:stCondLst>
                                        </p:cTn>
                                        <p:tgtEl>
                                          <p:spTgt spid="8"/>
                                        </p:tgtEl>
                                        <p:attrNameLst>
                                          <p:attrName>style.visibility</p:attrName>
                                        </p:attrNameLst>
                                      </p:cBhvr>
                                      <p:to>
                                        <p:strVal val="hidden"/>
                                      </p:to>
                                    </p:set>
                                  </p:childTnLst>
                                </p:cTn>
                              </p:par>
                              <p:par>
                                <p:cTn id="55" presetID="42" presetClass="exit" presetSubtype="0" fill="hold" grpId="0"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0"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par>
                                <p:cTn id="65" presetID="42" presetClass="exit" presetSubtype="0" fill="hold" grpId="0" nodeType="withEffect">
                                  <p:stCondLst>
                                    <p:cond delay="0"/>
                                  </p:stCondLst>
                                  <p:childTnLst>
                                    <p:animEffect transition="out" filter="fade">
                                      <p:cBhvr>
                                        <p:cTn id="66" dur="1000"/>
                                        <p:tgtEl>
                                          <p:spTgt spid="13"/>
                                        </p:tgtEl>
                                      </p:cBhvr>
                                    </p:animEffect>
                                    <p:anim calcmode="lin" valueType="num">
                                      <p:cBhvr>
                                        <p:cTn id="67" dur="1000"/>
                                        <p:tgtEl>
                                          <p:spTgt spid="13"/>
                                        </p:tgtEl>
                                        <p:attrNameLst>
                                          <p:attrName>ppt_x</p:attrName>
                                        </p:attrNameLst>
                                      </p:cBhvr>
                                      <p:tavLst>
                                        <p:tav tm="0">
                                          <p:val>
                                            <p:strVal val="ppt_x"/>
                                          </p:val>
                                        </p:tav>
                                        <p:tav tm="100000">
                                          <p:val>
                                            <p:strVal val="ppt_x"/>
                                          </p:val>
                                        </p:tav>
                                      </p:tavLst>
                                    </p:anim>
                                    <p:anim calcmode="lin" valueType="num">
                                      <p:cBhvr>
                                        <p:cTn id="68" dur="1000"/>
                                        <p:tgtEl>
                                          <p:spTgt spid="13"/>
                                        </p:tgtEl>
                                        <p:attrNameLst>
                                          <p:attrName>ppt_y</p:attrName>
                                        </p:attrNameLst>
                                      </p:cBhvr>
                                      <p:tavLst>
                                        <p:tav tm="0">
                                          <p:val>
                                            <p:strVal val="ppt_y"/>
                                          </p:val>
                                        </p:tav>
                                        <p:tav tm="100000">
                                          <p:val>
                                            <p:strVal val="ppt_y+.1"/>
                                          </p:val>
                                        </p:tav>
                                      </p:tavLst>
                                    </p:anim>
                                    <p:set>
                                      <p:cBhvr>
                                        <p:cTn id="69" dur="1" fill="hold">
                                          <p:stCondLst>
                                            <p:cond delay="999"/>
                                          </p:stCondLst>
                                        </p:cTn>
                                        <p:tgtEl>
                                          <p:spTgt spid="13"/>
                                        </p:tgtEl>
                                        <p:attrNameLst>
                                          <p:attrName>style.visibility</p:attrName>
                                        </p:attrNameLst>
                                      </p:cBhvr>
                                      <p:to>
                                        <p:strVal val="hidden"/>
                                      </p:to>
                                    </p:set>
                                  </p:childTnLst>
                                </p:cTn>
                              </p:par>
                              <p:par>
                                <p:cTn id="70" presetID="42" presetClass="exit" presetSubtype="0" fill="hold" nodeType="withEffect">
                                  <p:stCondLst>
                                    <p:cond delay="0"/>
                                  </p:stCondLst>
                                  <p:childTnLst>
                                    <p:animEffect transition="out" filter="fade">
                                      <p:cBhvr>
                                        <p:cTn id="71" dur="1000"/>
                                        <p:tgtEl>
                                          <p:spTgt spid="18"/>
                                        </p:tgtEl>
                                      </p:cBhvr>
                                    </p:animEffect>
                                    <p:anim calcmode="lin" valueType="num">
                                      <p:cBhvr>
                                        <p:cTn id="72" dur="1000"/>
                                        <p:tgtEl>
                                          <p:spTgt spid="18"/>
                                        </p:tgtEl>
                                        <p:attrNameLst>
                                          <p:attrName>ppt_x</p:attrName>
                                        </p:attrNameLst>
                                      </p:cBhvr>
                                      <p:tavLst>
                                        <p:tav tm="0">
                                          <p:val>
                                            <p:strVal val="ppt_x"/>
                                          </p:val>
                                        </p:tav>
                                        <p:tav tm="100000">
                                          <p:val>
                                            <p:strVal val="ppt_x"/>
                                          </p:val>
                                        </p:tav>
                                      </p:tavLst>
                                    </p:anim>
                                    <p:anim calcmode="lin" valueType="num">
                                      <p:cBhvr>
                                        <p:cTn id="73" dur="1000"/>
                                        <p:tgtEl>
                                          <p:spTgt spid="18"/>
                                        </p:tgtEl>
                                        <p:attrNameLst>
                                          <p:attrName>ppt_y</p:attrName>
                                        </p:attrNameLst>
                                      </p:cBhvr>
                                      <p:tavLst>
                                        <p:tav tm="0">
                                          <p:val>
                                            <p:strVal val="ppt_y"/>
                                          </p:val>
                                        </p:tav>
                                        <p:tav tm="100000">
                                          <p:val>
                                            <p:strVal val="ppt_y+.1"/>
                                          </p:val>
                                        </p:tav>
                                      </p:tavLst>
                                    </p:anim>
                                    <p:set>
                                      <p:cBhvr>
                                        <p:cTn id="74" dur="1" fill="hold">
                                          <p:stCondLst>
                                            <p:cond delay="999"/>
                                          </p:stCondLst>
                                        </p:cTn>
                                        <p:tgtEl>
                                          <p:spTgt spid="18"/>
                                        </p:tgtEl>
                                        <p:attrNameLst>
                                          <p:attrName>style.visibility</p:attrName>
                                        </p:attrNameLst>
                                      </p:cBhvr>
                                      <p:to>
                                        <p:strVal val="hidden"/>
                                      </p:to>
                                    </p:set>
                                  </p:childTnLst>
                                </p:cTn>
                              </p:par>
                              <p:par>
                                <p:cTn id="75" presetID="42" presetClass="exit" presetSubtype="0" fill="hold" nodeType="withEffect">
                                  <p:stCondLst>
                                    <p:cond delay="0"/>
                                  </p:stCondLst>
                                  <p:childTnLst>
                                    <p:animEffect transition="out" filter="fade">
                                      <p:cBhvr>
                                        <p:cTn id="76" dur="1000"/>
                                        <p:tgtEl>
                                          <p:spTgt spid="12"/>
                                        </p:tgtEl>
                                      </p:cBhvr>
                                    </p:animEffect>
                                    <p:anim calcmode="lin" valueType="num">
                                      <p:cBhvr>
                                        <p:cTn id="77" dur="1000"/>
                                        <p:tgtEl>
                                          <p:spTgt spid="12"/>
                                        </p:tgtEl>
                                        <p:attrNameLst>
                                          <p:attrName>ppt_x</p:attrName>
                                        </p:attrNameLst>
                                      </p:cBhvr>
                                      <p:tavLst>
                                        <p:tav tm="0">
                                          <p:val>
                                            <p:strVal val="ppt_x"/>
                                          </p:val>
                                        </p:tav>
                                        <p:tav tm="100000">
                                          <p:val>
                                            <p:strVal val="ppt_x"/>
                                          </p:val>
                                        </p:tav>
                                      </p:tavLst>
                                    </p:anim>
                                    <p:anim calcmode="lin" valueType="num">
                                      <p:cBhvr>
                                        <p:cTn id="78" dur="1000"/>
                                        <p:tgtEl>
                                          <p:spTgt spid="12"/>
                                        </p:tgtEl>
                                        <p:attrNameLst>
                                          <p:attrName>ppt_y</p:attrName>
                                        </p:attrNameLst>
                                      </p:cBhvr>
                                      <p:tavLst>
                                        <p:tav tm="0">
                                          <p:val>
                                            <p:strVal val="ppt_y"/>
                                          </p:val>
                                        </p:tav>
                                        <p:tav tm="100000">
                                          <p:val>
                                            <p:strVal val="ppt_y+.1"/>
                                          </p:val>
                                        </p:tav>
                                      </p:tavLst>
                                    </p:anim>
                                    <p:set>
                                      <p:cBhvr>
                                        <p:cTn id="79" dur="1" fill="hold">
                                          <p:stCondLst>
                                            <p:cond delay="999"/>
                                          </p:stCondLst>
                                        </p:cTn>
                                        <p:tgtEl>
                                          <p:spTgt spid="12"/>
                                        </p:tgtEl>
                                        <p:attrNameLst>
                                          <p:attrName>style.visibility</p:attrName>
                                        </p:attrNameLst>
                                      </p:cBhvr>
                                      <p:to>
                                        <p:strVal val="hidden"/>
                                      </p:to>
                                    </p:set>
                                  </p:childTnLst>
                                </p:cTn>
                              </p:par>
                              <p:par>
                                <p:cTn id="80" presetID="42" presetClass="exit" presetSubtype="0" fill="hold" grpId="0" nodeType="withEffect">
                                  <p:stCondLst>
                                    <p:cond delay="0"/>
                                  </p:stCondLst>
                                  <p:childTnLst>
                                    <p:animEffect transition="out" filter="fade">
                                      <p:cBhvr>
                                        <p:cTn id="81" dur="1000"/>
                                        <p:tgtEl>
                                          <p:spTgt spid="38"/>
                                        </p:tgtEl>
                                      </p:cBhvr>
                                    </p:animEffect>
                                    <p:anim calcmode="lin" valueType="num">
                                      <p:cBhvr>
                                        <p:cTn id="82" dur="1000"/>
                                        <p:tgtEl>
                                          <p:spTgt spid="38"/>
                                        </p:tgtEl>
                                        <p:attrNameLst>
                                          <p:attrName>ppt_x</p:attrName>
                                        </p:attrNameLst>
                                      </p:cBhvr>
                                      <p:tavLst>
                                        <p:tav tm="0">
                                          <p:val>
                                            <p:strVal val="ppt_x"/>
                                          </p:val>
                                        </p:tav>
                                        <p:tav tm="100000">
                                          <p:val>
                                            <p:strVal val="ppt_x"/>
                                          </p:val>
                                        </p:tav>
                                      </p:tavLst>
                                    </p:anim>
                                    <p:anim calcmode="lin" valueType="num">
                                      <p:cBhvr>
                                        <p:cTn id="83" dur="1000"/>
                                        <p:tgtEl>
                                          <p:spTgt spid="38"/>
                                        </p:tgtEl>
                                        <p:attrNameLst>
                                          <p:attrName>ppt_y</p:attrName>
                                        </p:attrNameLst>
                                      </p:cBhvr>
                                      <p:tavLst>
                                        <p:tav tm="0">
                                          <p:val>
                                            <p:strVal val="ppt_y"/>
                                          </p:val>
                                        </p:tav>
                                        <p:tav tm="100000">
                                          <p:val>
                                            <p:strVal val="ppt_y+.1"/>
                                          </p:val>
                                        </p:tav>
                                      </p:tavLst>
                                    </p:anim>
                                    <p:set>
                                      <p:cBhvr>
                                        <p:cTn id="84" dur="1" fill="hold">
                                          <p:stCondLst>
                                            <p:cond delay="999"/>
                                          </p:stCondLst>
                                        </p:cTn>
                                        <p:tgtEl>
                                          <p:spTgt spid="38"/>
                                        </p:tgtEl>
                                        <p:attrNameLst>
                                          <p:attrName>style.visibility</p:attrName>
                                        </p:attrNameLst>
                                      </p:cBhvr>
                                      <p:to>
                                        <p:strVal val="hidden"/>
                                      </p:to>
                                    </p:set>
                                  </p:childTnLst>
                                </p:cTn>
                              </p:par>
                              <p:par>
                                <p:cTn id="85" presetID="50" presetClass="path" presetSubtype="0" accel="50000" decel="50000" fill="hold" grpId="0" nodeType="withEffect">
                                  <p:stCondLst>
                                    <p:cond delay="0"/>
                                  </p:stCondLst>
                                  <p:childTnLst>
                                    <p:animMotion origin="layout" path="M -4.16667E-6 -3.7037E-6 L -0.15434 -3.7037E-6 C -0.22361 -3.7037E-6 -0.3085 -0.04907 -0.3085 -0.08865 L -0.3085 -0.17731 " pathEditMode="relative" rAng="0" ptsTypes="FfFF">
                                      <p:cBhvr>
                                        <p:cTn id="86" dur="2000" fill="hold"/>
                                        <p:tgtEl>
                                          <p:spTgt spid="9"/>
                                        </p:tgtEl>
                                        <p:attrNameLst>
                                          <p:attrName>ppt_x</p:attrName>
                                          <p:attrName>ppt_y</p:attrName>
                                        </p:attrNameLst>
                                      </p:cBhvr>
                                      <p:rCtr x="-15434" y="-8866"/>
                                    </p:animMotion>
                                  </p:childTnLst>
                                </p:cTn>
                              </p:par>
                              <p:par>
                                <p:cTn id="87" presetID="50" presetClass="path" presetSubtype="0" accel="50000" decel="50000" fill="hold" grpId="0" nodeType="withEffect">
                                  <p:stCondLst>
                                    <p:cond delay="0"/>
                                  </p:stCondLst>
                                  <p:childTnLst>
                                    <p:animMotion origin="layout" path="M -4.16667E-6 -3.7037E-6 L -0.15434 -3.7037E-6 C -0.22361 -3.7037E-6 -0.3085 -0.04907 -0.3085 -0.08865 L -0.3085 -0.17731 " pathEditMode="relative" rAng="0" ptsTypes="FfFF">
                                      <p:cBhvr>
                                        <p:cTn id="88" dur="2000" fill="hold"/>
                                        <p:tgtEl>
                                          <p:spTgt spid="10"/>
                                        </p:tgtEl>
                                        <p:attrNameLst>
                                          <p:attrName>ppt_x</p:attrName>
                                          <p:attrName>ppt_y</p:attrName>
                                        </p:attrNameLst>
                                      </p:cBhvr>
                                      <p:rCtr x="-15434" y="-8866"/>
                                    </p:animMotion>
                                  </p:childTnLst>
                                </p:cTn>
                              </p:par>
                              <p:par>
                                <p:cTn id="89" presetID="50" presetClass="path" presetSubtype="0" accel="50000" decel="50000" fill="hold" grpId="0" nodeType="withEffect">
                                  <p:stCondLst>
                                    <p:cond delay="0"/>
                                  </p:stCondLst>
                                  <p:childTnLst>
                                    <p:animMotion origin="layout" path="M 4.44444E-6 7.40741E-7 L -0.15434 7.40741E-7 C -0.22362 7.40741E-7 -0.30851 -0.04907 -0.30851 -0.08866 L -0.30851 -0.17732 " pathEditMode="relative" rAng="0" ptsTypes="FfFF">
                                      <p:cBhvr>
                                        <p:cTn id="90" dur="2000" fill="hold"/>
                                        <p:tgtEl>
                                          <p:spTgt spid="16"/>
                                        </p:tgtEl>
                                        <p:attrNameLst>
                                          <p:attrName>ppt_x</p:attrName>
                                          <p:attrName>ppt_y</p:attrName>
                                        </p:attrNameLst>
                                      </p:cBhvr>
                                      <p:rCtr x="-15434" y="-8866"/>
                                    </p:animMotion>
                                  </p:childTnLst>
                                </p:cTn>
                              </p:par>
                              <p:par>
                                <p:cTn id="91" presetID="50" presetClass="path" presetSubtype="0" accel="50000" decel="50000" fill="hold" grpId="0" nodeType="withEffect">
                                  <p:stCondLst>
                                    <p:cond delay="0"/>
                                  </p:stCondLst>
                                  <p:childTnLst>
                                    <p:animMotion origin="layout" path="M 4.44444E-6 7.40741E-7 L -0.15434 7.40741E-7 C -0.22362 7.40741E-7 -0.30851 -0.04907 -0.30851 -0.08866 L -0.30851 -0.17732 " pathEditMode="relative" rAng="0" ptsTypes="FfFF">
                                      <p:cBhvr>
                                        <p:cTn id="92" dur="2000" fill="hold"/>
                                        <p:tgtEl>
                                          <p:spTgt spid="17"/>
                                        </p:tgtEl>
                                        <p:attrNameLst>
                                          <p:attrName>ppt_x</p:attrName>
                                          <p:attrName>ppt_y</p:attrName>
                                        </p:attrNameLst>
                                      </p:cBhvr>
                                      <p:rCtr x="-15434" y="-8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P spid="10" grpId="0" animBg="1"/>
      <p:bldP spid="13" grpId="0" animBg="1"/>
      <p:bldP spid="14" grpId="0" animBg="1"/>
      <p:bldP spid="15" grpId="0" animBg="1"/>
      <p:bldP spid="16" grpId="0" animBg="1"/>
      <p:bldP spid="17" grpId="0" animBg="1"/>
      <p:bldP spid="21" grpId="0" animBg="1"/>
      <p:bldP spid="19"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8271"/>
          <a:stretch/>
        </p:blipFill>
        <p:spPr>
          <a:xfrm>
            <a:off x="-129517" y="0"/>
            <a:ext cx="9273517" cy="6858000"/>
          </a:xfrm>
          <a:prstGeom prst="rect">
            <a:avLst/>
          </a:prstGeom>
        </p:spPr>
      </p:pic>
      <p:sp>
        <p:nvSpPr>
          <p:cNvPr id="13" name="Rectangle 12"/>
          <p:cNvSpPr/>
          <p:nvPr/>
        </p:nvSpPr>
        <p:spPr>
          <a:xfrm>
            <a:off x="5051424" y="1740568"/>
            <a:ext cx="2959102"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This scene is taken directly from the public domain open source program Stellarium. It is set for the date of Aug 31, 2 B.C.  The view is from Jerusalem, and the time is some minutes after sunset when the new moon becomes visible, which makes this date Tishri 1, the first day of the 7</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month, called Yom Teruah .</a:t>
            </a:r>
            <a:endParaRPr lang="en-US" sz="1200" b="1" dirty="0">
              <a:latin typeface="Times New Roman" pitchFamily="18" charset="0"/>
              <a:cs typeface="Times New Roman" pitchFamily="18" charset="0"/>
            </a:endParaRPr>
          </a:p>
        </p:txBody>
      </p:sp>
      <p:sp>
        <p:nvSpPr>
          <p:cNvPr id="21" name="Rectangle 20"/>
          <p:cNvSpPr/>
          <p:nvPr/>
        </p:nvSpPr>
        <p:spPr>
          <a:xfrm>
            <a:off x="304800" y="3306218"/>
            <a:ext cx="2959102"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The Yallop rating for this new moon is “A: Easily Visible”; one day earlier, the moon could not be seen, and one day later the moon would not line up under the feet (or legs) of Virgo.</a:t>
            </a:r>
            <a:endParaRPr lang="en-US" sz="1200" b="1" dirty="0">
              <a:latin typeface="Times New Roman" pitchFamily="18" charset="0"/>
              <a:cs typeface="Times New Roman" pitchFamily="18" charset="0"/>
            </a:endParaRPr>
          </a:p>
        </p:txBody>
      </p:sp>
      <p:sp>
        <p:nvSpPr>
          <p:cNvPr id="22" name="Rectangle 21"/>
          <p:cNvSpPr/>
          <p:nvPr/>
        </p:nvSpPr>
        <p:spPr>
          <a:xfrm>
            <a:off x="1066800" y="5029200"/>
            <a:ext cx="2959102"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The sun is only in this position in the fall of the year. The woman is never “clothed with the sun” at any other time. The sun only spends 45 days in Virgo, and only about 5 days next to the shoulder, at which position “clothed with the sun” makes the most sense.</a:t>
            </a:r>
            <a:endParaRPr lang="en-US" sz="1200" b="1" dirty="0">
              <a:latin typeface="Times New Roman" pitchFamily="18" charset="0"/>
              <a:cs typeface="Times New Roman" pitchFamily="18" charset="0"/>
            </a:endParaRPr>
          </a:p>
        </p:txBody>
      </p:sp>
      <p:cxnSp>
        <p:nvCxnSpPr>
          <p:cNvPr id="23" name="Straight Arrow Connector 22"/>
          <p:cNvCxnSpPr>
            <a:stCxn id="21" idx="2"/>
          </p:cNvCxnSpPr>
          <p:nvPr/>
        </p:nvCxnSpPr>
        <p:spPr>
          <a:xfrm>
            <a:off x="1784351" y="4321881"/>
            <a:ext cx="196849" cy="32631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3"/>
          </p:cNvCxnSpPr>
          <p:nvPr/>
        </p:nvCxnSpPr>
        <p:spPr>
          <a:xfrm>
            <a:off x="4025902" y="5721698"/>
            <a:ext cx="774698" cy="11095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578768" y="3838101"/>
            <a:ext cx="225391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There are actually 12 stars here of magnitude 6 or less, i.e. which can be seen by the naked eye. These are the 12 tribes of Israel</a:t>
            </a:r>
            <a:endParaRPr lang="en-US" sz="1200" b="1" dirty="0">
              <a:latin typeface="Times New Roman" pitchFamily="18" charset="0"/>
              <a:cs typeface="Times New Roman" pitchFamily="18" charset="0"/>
            </a:endParaRPr>
          </a:p>
        </p:txBody>
      </p:sp>
      <p:sp>
        <p:nvSpPr>
          <p:cNvPr id="36" name="6-Point Star 35"/>
          <p:cNvSpPr/>
          <p:nvPr/>
        </p:nvSpPr>
        <p:spPr>
          <a:xfrm>
            <a:off x="5638800" y="5777173"/>
            <a:ext cx="152400" cy="166427"/>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6-Point Star 36"/>
          <p:cNvSpPr/>
          <p:nvPr/>
        </p:nvSpPr>
        <p:spPr>
          <a:xfrm>
            <a:off x="5626768" y="6247768"/>
            <a:ext cx="152400" cy="166427"/>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6-Point Star 37"/>
          <p:cNvSpPr/>
          <p:nvPr/>
        </p:nvSpPr>
        <p:spPr>
          <a:xfrm>
            <a:off x="6019800" y="6560213"/>
            <a:ext cx="152400" cy="166427"/>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6-Point Star 38"/>
          <p:cNvSpPr/>
          <p:nvPr/>
        </p:nvSpPr>
        <p:spPr>
          <a:xfrm>
            <a:off x="6705600" y="6691573"/>
            <a:ext cx="152400" cy="166427"/>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6-Point Star 39"/>
          <p:cNvSpPr/>
          <p:nvPr/>
        </p:nvSpPr>
        <p:spPr>
          <a:xfrm>
            <a:off x="7162800" y="6310573"/>
            <a:ext cx="152400" cy="166427"/>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6-Point Star 40"/>
          <p:cNvSpPr/>
          <p:nvPr/>
        </p:nvSpPr>
        <p:spPr>
          <a:xfrm>
            <a:off x="7239000" y="6141143"/>
            <a:ext cx="152400" cy="166427"/>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7467600" y="5774170"/>
            <a:ext cx="152400" cy="166427"/>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6-Point Star 42"/>
          <p:cNvSpPr/>
          <p:nvPr/>
        </p:nvSpPr>
        <p:spPr>
          <a:xfrm>
            <a:off x="7162800" y="5334000"/>
            <a:ext cx="152400" cy="166427"/>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6-Point Star 43"/>
          <p:cNvSpPr/>
          <p:nvPr/>
        </p:nvSpPr>
        <p:spPr>
          <a:xfrm>
            <a:off x="7162800" y="5172591"/>
            <a:ext cx="152400" cy="166427"/>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6-Point Star 44"/>
          <p:cNvSpPr/>
          <p:nvPr/>
        </p:nvSpPr>
        <p:spPr>
          <a:xfrm>
            <a:off x="6172200" y="4862773"/>
            <a:ext cx="152400" cy="166427"/>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a:off x="6240379" y="6691573"/>
            <a:ext cx="152400" cy="166427"/>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6-Point Star 46"/>
          <p:cNvSpPr/>
          <p:nvPr/>
        </p:nvSpPr>
        <p:spPr>
          <a:xfrm>
            <a:off x="7010400" y="6608359"/>
            <a:ext cx="152400" cy="166427"/>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44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22" presetClass="entr" presetSubtype="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22" presetClass="entr" presetSubtype="1"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500"/>
                                  </p:stCondLst>
                                  <p:childTnLst>
                                    <p:set>
                                      <p:cBhvr>
                                        <p:cTn id="46" dur="1" fill="hold">
                                          <p:stCondLst>
                                            <p:cond delay="0"/>
                                          </p:stCondLst>
                                        </p:cTn>
                                        <p:tgtEl>
                                          <p:spTgt spid="37"/>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grpId="0" nodeType="afterEffect">
                                  <p:stCondLst>
                                    <p:cond delay="500"/>
                                  </p:stCondLst>
                                  <p:childTnLst>
                                    <p:set>
                                      <p:cBhvr>
                                        <p:cTn id="49" dur="1" fill="hold">
                                          <p:stCondLst>
                                            <p:cond delay="0"/>
                                          </p:stCondLst>
                                        </p:cTn>
                                        <p:tgtEl>
                                          <p:spTgt spid="38"/>
                                        </p:tgtEl>
                                        <p:attrNameLst>
                                          <p:attrName>style.visibility</p:attrName>
                                        </p:attrNameLst>
                                      </p:cBhvr>
                                      <p:to>
                                        <p:strVal val="visible"/>
                                      </p:to>
                                    </p:set>
                                  </p:childTnLst>
                                </p:cTn>
                              </p:par>
                            </p:childTnLst>
                          </p:cTn>
                        </p:par>
                        <p:par>
                          <p:cTn id="50" fill="hold">
                            <p:stCondLst>
                              <p:cond delay="1000"/>
                            </p:stCondLst>
                            <p:childTnLst>
                              <p:par>
                                <p:cTn id="51" presetID="1" presetClass="entr" presetSubtype="0" fill="hold" grpId="0" nodeType="afterEffect">
                                  <p:stCondLst>
                                    <p:cond delay="500"/>
                                  </p:stCondLst>
                                  <p:childTnLst>
                                    <p:set>
                                      <p:cBhvr>
                                        <p:cTn id="52" dur="1" fill="hold">
                                          <p:stCondLst>
                                            <p:cond delay="0"/>
                                          </p:stCondLst>
                                        </p:cTn>
                                        <p:tgtEl>
                                          <p:spTgt spid="46"/>
                                        </p:tgtEl>
                                        <p:attrNameLst>
                                          <p:attrName>style.visibility</p:attrName>
                                        </p:attrNameLst>
                                      </p:cBhvr>
                                      <p:to>
                                        <p:strVal val="visible"/>
                                      </p:to>
                                    </p:set>
                                  </p:childTnLst>
                                </p:cTn>
                              </p:par>
                            </p:childTnLst>
                          </p:cTn>
                        </p:par>
                        <p:par>
                          <p:cTn id="53" fill="hold">
                            <p:stCondLst>
                              <p:cond delay="1500"/>
                            </p:stCondLst>
                            <p:childTnLst>
                              <p:par>
                                <p:cTn id="54" presetID="1" presetClass="entr" presetSubtype="0" fill="hold" grpId="0" nodeType="afterEffect">
                                  <p:stCondLst>
                                    <p:cond delay="500"/>
                                  </p:stCondLst>
                                  <p:childTnLst>
                                    <p:set>
                                      <p:cBhvr>
                                        <p:cTn id="55" dur="1" fill="hold">
                                          <p:stCondLst>
                                            <p:cond delay="0"/>
                                          </p:stCondLst>
                                        </p:cTn>
                                        <p:tgtEl>
                                          <p:spTgt spid="39"/>
                                        </p:tgtEl>
                                        <p:attrNameLst>
                                          <p:attrName>style.visibility</p:attrName>
                                        </p:attrNameLst>
                                      </p:cBhvr>
                                      <p:to>
                                        <p:strVal val="visible"/>
                                      </p:to>
                                    </p:set>
                                  </p:childTnLst>
                                </p:cTn>
                              </p:par>
                            </p:childTnLst>
                          </p:cTn>
                        </p:par>
                        <p:par>
                          <p:cTn id="56" fill="hold">
                            <p:stCondLst>
                              <p:cond delay="2000"/>
                            </p:stCondLst>
                            <p:childTnLst>
                              <p:par>
                                <p:cTn id="57" presetID="1" presetClass="entr" presetSubtype="0" fill="hold" grpId="0" nodeType="afterEffect">
                                  <p:stCondLst>
                                    <p:cond delay="500"/>
                                  </p:stCondLst>
                                  <p:childTnLst>
                                    <p:set>
                                      <p:cBhvr>
                                        <p:cTn id="58" dur="1" fill="hold">
                                          <p:stCondLst>
                                            <p:cond delay="0"/>
                                          </p:stCondLst>
                                        </p:cTn>
                                        <p:tgtEl>
                                          <p:spTgt spid="47"/>
                                        </p:tgtEl>
                                        <p:attrNameLst>
                                          <p:attrName>style.visibility</p:attrName>
                                        </p:attrNameLst>
                                      </p:cBhvr>
                                      <p:to>
                                        <p:strVal val="visible"/>
                                      </p:to>
                                    </p:set>
                                  </p:childTnLst>
                                </p:cTn>
                              </p:par>
                            </p:childTnLst>
                          </p:cTn>
                        </p:par>
                        <p:par>
                          <p:cTn id="59" fill="hold">
                            <p:stCondLst>
                              <p:cond delay="2500"/>
                            </p:stCondLst>
                            <p:childTnLst>
                              <p:par>
                                <p:cTn id="60" presetID="1" presetClass="entr" presetSubtype="0" fill="hold" grpId="0" nodeType="afterEffect">
                                  <p:stCondLst>
                                    <p:cond delay="500"/>
                                  </p:stCondLst>
                                  <p:childTnLst>
                                    <p:set>
                                      <p:cBhvr>
                                        <p:cTn id="61" dur="1" fill="hold">
                                          <p:stCondLst>
                                            <p:cond delay="0"/>
                                          </p:stCondLst>
                                        </p:cTn>
                                        <p:tgtEl>
                                          <p:spTgt spid="40"/>
                                        </p:tgtEl>
                                        <p:attrNameLst>
                                          <p:attrName>style.visibility</p:attrName>
                                        </p:attrNameLst>
                                      </p:cBhvr>
                                      <p:to>
                                        <p:strVal val="visible"/>
                                      </p:to>
                                    </p:set>
                                  </p:childTnLst>
                                </p:cTn>
                              </p:par>
                            </p:childTnLst>
                          </p:cTn>
                        </p:par>
                        <p:par>
                          <p:cTn id="62" fill="hold">
                            <p:stCondLst>
                              <p:cond delay="3000"/>
                            </p:stCondLst>
                            <p:childTnLst>
                              <p:par>
                                <p:cTn id="63" presetID="1" presetClass="entr" presetSubtype="0" fill="hold" grpId="0" nodeType="afterEffect">
                                  <p:stCondLst>
                                    <p:cond delay="500"/>
                                  </p:stCondLst>
                                  <p:childTnLst>
                                    <p:set>
                                      <p:cBhvr>
                                        <p:cTn id="64" dur="1" fill="hold">
                                          <p:stCondLst>
                                            <p:cond delay="0"/>
                                          </p:stCondLst>
                                        </p:cTn>
                                        <p:tgtEl>
                                          <p:spTgt spid="41"/>
                                        </p:tgtEl>
                                        <p:attrNameLst>
                                          <p:attrName>style.visibility</p:attrName>
                                        </p:attrNameLst>
                                      </p:cBhvr>
                                      <p:to>
                                        <p:strVal val="visible"/>
                                      </p:to>
                                    </p:set>
                                  </p:childTnLst>
                                </p:cTn>
                              </p:par>
                            </p:childTnLst>
                          </p:cTn>
                        </p:par>
                        <p:par>
                          <p:cTn id="65" fill="hold">
                            <p:stCondLst>
                              <p:cond delay="3500"/>
                            </p:stCondLst>
                            <p:childTnLst>
                              <p:par>
                                <p:cTn id="66" presetID="1" presetClass="entr" presetSubtype="0" fill="hold" grpId="0" nodeType="afterEffect">
                                  <p:stCondLst>
                                    <p:cond delay="500"/>
                                  </p:stCondLst>
                                  <p:childTnLst>
                                    <p:set>
                                      <p:cBhvr>
                                        <p:cTn id="67" dur="1" fill="hold">
                                          <p:stCondLst>
                                            <p:cond delay="0"/>
                                          </p:stCondLst>
                                        </p:cTn>
                                        <p:tgtEl>
                                          <p:spTgt spid="42"/>
                                        </p:tgtEl>
                                        <p:attrNameLst>
                                          <p:attrName>style.visibility</p:attrName>
                                        </p:attrNameLst>
                                      </p:cBhvr>
                                      <p:to>
                                        <p:strVal val="visible"/>
                                      </p:to>
                                    </p:set>
                                  </p:childTnLst>
                                </p:cTn>
                              </p:par>
                            </p:childTnLst>
                          </p:cTn>
                        </p:par>
                        <p:par>
                          <p:cTn id="68" fill="hold">
                            <p:stCondLst>
                              <p:cond delay="4000"/>
                            </p:stCondLst>
                            <p:childTnLst>
                              <p:par>
                                <p:cTn id="69" presetID="1" presetClass="entr" presetSubtype="0" fill="hold" grpId="0" nodeType="afterEffect">
                                  <p:stCondLst>
                                    <p:cond delay="500"/>
                                  </p:stCondLst>
                                  <p:childTnLst>
                                    <p:set>
                                      <p:cBhvr>
                                        <p:cTn id="70" dur="1" fill="hold">
                                          <p:stCondLst>
                                            <p:cond delay="0"/>
                                          </p:stCondLst>
                                        </p:cTn>
                                        <p:tgtEl>
                                          <p:spTgt spid="43"/>
                                        </p:tgtEl>
                                        <p:attrNameLst>
                                          <p:attrName>style.visibility</p:attrName>
                                        </p:attrNameLst>
                                      </p:cBhvr>
                                      <p:to>
                                        <p:strVal val="visible"/>
                                      </p:to>
                                    </p:set>
                                  </p:childTnLst>
                                </p:cTn>
                              </p:par>
                            </p:childTnLst>
                          </p:cTn>
                        </p:par>
                        <p:par>
                          <p:cTn id="71" fill="hold">
                            <p:stCondLst>
                              <p:cond delay="4500"/>
                            </p:stCondLst>
                            <p:childTnLst>
                              <p:par>
                                <p:cTn id="72" presetID="1" presetClass="entr" presetSubtype="0" fill="hold" grpId="0" nodeType="afterEffect">
                                  <p:stCondLst>
                                    <p:cond delay="500"/>
                                  </p:stCondLst>
                                  <p:childTnLst>
                                    <p:set>
                                      <p:cBhvr>
                                        <p:cTn id="73" dur="1" fill="hold">
                                          <p:stCondLst>
                                            <p:cond delay="0"/>
                                          </p:stCondLst>
                                        </p:cTn>
                                        <p:tgtEl>
                                          <p:spTgt spid="44"/>
                                        </p:tgtEl>
                                        <p:attrNameLst>
                                          <p:attrName>style.visibility</p:attrName>
                                        </p:attrNameLst>
                                      </p:cBhvr>
                                      <p:to>
                                        <p:strVal val="visible"/>
                                      </p:to>
                                    </p:set>
                                  </p:childTnLst>
                                </p:cTn>
                              </p:par>
                            </p:childTnLst>
                          </p:cTn>
                        </p:par>
                        <p:par>
                          <p:cTn id="74" fill="hold">
                            <p:stCondLst>
                              <p:cond delay="5000"/>
                            </p:stCondLst>
                            <p:childTnLst>
                              <p:par>
                                <p:cTn id="75" presetID="1" presetClass="entr" presetSubtype="0" fill="hold" grpId="0" nodeType="afterEffect">
                                  <p:stCondLst>
                                    <p:cond delay="50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1" grpId="0" animBg="1"/>
      <p:bldP spid="21" grpId="1" animBg="1"/>
      <p:bldP spid="22" grpId="0" animBg="1"/>
      <p:bldP spid="22" grpId="1" animBg="1"/>
      <p:bldP spid="33"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3" name="Group 2"/>
          <p:cNvGrpSpPr/>
          <p:nvPr/>
        </p:nvGrpSpPr>
        <p:grpSpPr>
          <a:xfrm>
            <a:off x="855133" y="2378247"/>
            <a:ext cx="6798733" cy="609600"/>
            <a:chOff x="2601724" y="2378247"/>
            <a:chExt cx="2602832" cy="609600"/>
          </a:xfrm>
        </p:grpSpPr>
        <p:sp>
          <p:nvSpPr>
            <p:cNvPr id="24" name="Rectangle 23"/>
            <p:cNvSpPr/>
            <p:nvPr/>
          </p:nvSpPr>
          <p:spPr>
            <a:xfrm>
              <a:off x="2918556" y="2683047"/>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25" name="Rectangle 24"/>
            <p:cNvSpPr/>
            <p:nvPr/>
          </p:nvSpPr>
          <p:spPr>
            <a:xfrm>
              <a:off x="4061556" y="2683047"/>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sp>
          <p:nvSpPr>
            <p:cNvPr id="26" name="Rectangle 25"/>
            <p:cNvSpPr/>
            <p:nvPr/>
          </p:nvSpPr>
          <p:spPr>
            <a:xfrm>
              <a:off x="3744724" y="2378247"/>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27" name="Rectangle 26"/>
            <p:cNvSpPr/>
            <p:nvPr/>
          </p:nvSpPr>
          <p:spPr>
            <a:xfrm>
              <a:off x="2601724" y="2378247"/>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grpSp>
      <p:sp>
        <p:nvSpPr>
          <p:cNvPr id="30" name="Rectangle 29"/>
          <p:cNvSpPr/>
          <p:nvPr/>
        </p:nvSpPr>
        <p:spPr>
          <a:xfrm>
            <a:off x="503261" y="3544207"/>
            <a:ext cx="2959102" cy="2492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We know that Yeshua was born in the fall because this is the only time that the sign in Revelation 12 happens. Even though the sign repeats in some other years than 2 BC, it only repeats in the fall.</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While the sign has other meanings, the literal meaning is certainly that the woman is </a:t>
            </a:r>
            <a:r>
              <a:rPr lang="en-US" sz="1200" b="1" dirty="0" err="1" smtClean="0">
                <a:latin typeface="Times New Roman" pitchFamily="18" charset="0"/>
                <a:cs typeface="Times New Roman" pitchFamily="18" charset="0"/>
              </a:rPr>
              <a:t>Miraim</a:t>
            </a:r>
            <a:r>
              <a:rPr lang="en-US" sz="1200" b="1" dirty="0" smtClean="0">
                <a:latin typeface="Times New Roman" pitchFamily="18" charset="0"/>
                <a:cs typeface="Times New Roman" pitchFamily="18" charset="0"/>
              </a:rPr>
              <a:t> and that the child she bears is Messiah.  The sign correlates with the events in the sky at the time, and with Yahweh’s stated intent that the “lights” serve as signs in Gen. 1:14.</a:t>
            </a:r>
          </a:p>
        </p:txBody>
      </p:sp>
      <p:sp>
        <p:nvSpPr>
          <p:cNvPr id="31" name="Rectangle 30"/>
          <p:cNvSpPr/>
          <p:nvPr/>
        </p:nvSpPr>
        <p:spPr>
          <a:xfrm>
            <a:off x="4422756" y="3544207"/>
            <a:ext cx="2959102"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Scripture tells us that John the Immerser (Baptist) was about 6 months older than Yeshua (not exactly because it took three weeks for Miriam to conceive Messiah). Luke 1:26 tells us that the annunciation to Miryam was in the sixth month of  Elizabeth’s pregnancy with John.</a:t>
            </a:r>
          </a:p>
        </p:txBody>
      </p:sp>
      <p:sp>
        <p:nvSpPr>
          <p:cNvPr id="32" name="Rectangle 31"/>
          <p:cNvSpPr/>
          <p:nvPr/>
        </p:nvSpPr>
        <p:spPr>
          <a:xfrm>
            <a:off x="5260454" y="553750"/>
            <a:ext cx="2959102"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Therefore, we must conclude that John was born in the spring before Yeshua was born in the fall.  We also know that John was a Cohen, that is a </a:t>
            </a:r>
            <a:r>
              <a:rPr lang="en-US" sz="1200" b="1" dirty="0" err="1" smtClean="0">
                <a:latin typeface="Times New Roman" pitchFamily="18" charset="0"/>
                <a:cs typeface="Times New Roman" pitchFamily="18" charset="0"/>
              </a:rPr>
              <a:t>Levitical</a:t>
            </a:r>
            <a:r>
              <a:rPr lang="en-US" sz="1200" b="1" dirty="0" smtClean="0">
                <a:latin typeface="Times New Roman" pitchFamily="18" charset="0"/>
                <a:cs typeface="Times New Roman" pitchFamily="18" charset="0"/>
              </a:rPr>
              <a:t> Priest of the house of Aaron.</a:t>
            </a:r>
          </a:p>
        </p:txBody>
      </p:sp>
      <p:sp>
        <p:nvSpPr>
          <p:cNvPr id="33" name="Vertical Scroll 32"/>
          <p:cNvSpPr/>
          <p:nvPr/>
        </p:nvSpPr>
        <p:spPr>
          <a:xfrm>
            <a:off x="503261" y="327329"/>
            <a:ext cx="2781300" cy="1298019"/>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spAutoFit/>
          </a:bodyPr>
          <a:lstStyle/>
          <a:p>
            <a:pPr algn="just"/>
            <a:r>
              <a:rPr lang="en-US" sz="1200" b="1" dirty="0">
                <a:solidFill>
                  <a:schemeClr val="tx1"/>
                </a:solidFill>
                <a:latin typeface="Cambria" pitchFamily="18" charset="0"/>
              </a:rPr>
              <a:t> </a:t>
            </a:r>
            <a:r>
              <a:rPr lang="en-US" sz="1200" b="1" dirty="0" smtClean="0">
                <a:solidFill>
                  <a:schemeClr val="tx1"/>
                </a:solidFill>
                <a:latin typeface="Cambria" pitchFamily="18" charset="0"/>
              </a:rPr>
              <a:t>From </a:t>
            </a:r>
            <a:r>
              <a:rPr lang="en-US" sz="1200" b="1" dirty="0">
                <a:solidFill>
                  <a:schemeClr val="tx1"/>
                </a:solidFill>
                <a:latin typeface="Cambria" pitchFamily="18" charset="0"/>
              </a:rPr>
              <a:t>thirty years and upward, even to fifty years old, all who enter the service to do the work in the tent of meeting</a:t>
            </a:r>
            <a:r>
              <a:rPr lang="en-US" sz="1200" b="1" dirty="0" smtClean="0">
                <a:solidFill>
                  <a:schemeClr val="tx1"/>
                </a:solidFill>
                <a:latin typeface="Cambria" pitchFamily="18" charset="0"/>
              </a:rPr>
              <a:t>. (Numbers 4:3).</a:t>
            </a:r>
            <a:endParaRPr lang="en-US" sz="1200" b="1" dirty="0">
              <a:solidFill>
                <a:schemeClr val="tx1"/>
              </a:solidFill>
              <a:latin typeface="Cambria" pitchFamily="18" charset="0"/>
            </a:endParaRPr>
          </a:p>
        </p:txBody>
      </p:sp>
    </p:spTree>
    <p:extLst>
      <p:ext uri="{BB962C8B-B14F-4D97-AF65-F5344CB8AC3E}">
        <p14:creationId xmlns:p14="http://schemas.microsoft.com/office/powerpoint/2010/main" val="2609731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1"/>
                                        </p:tgtEl>
                                      </p:cBhvr>
                                    </p:animEffect>
                                    <p:set>
                                      <p:cBhvr>
                                        <p:cTn id="20" dur="1" fill="hold">
                                          <p:stCondLst>
                                            <p:cond delay="499"/>
                                          </p:stCondLst>
                                        </p:cTn>
                                        <p:tgtEl>
                                          <p:spTgt spid="3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Rectangle 23"/>
          <p:cNvSpPr/>
          <p:nvPr/>
        </p:nvSpPr>
        <p:spPr>
          <a:xfrm>
            <a:off x="1682715" y="2683047"/>
            <a:ext cx="29855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25" name="Rectangle 24"/>
          <p:cNvSpPr/>
          <p:nvPr/>
        </p:nvSpPr>
        <p:spPr>
          <a:xfrm>
            <a:off x="4668290" y="2683047"/>
            <a:ext cx="29855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sp>
        <p:nvSpPr>
          <p:cNvPr id="26" name="Rectangle 25"/>
          <p:cNvSpPr/>
          <p:nvPr/>
        </p:nvSpPr>
        <p:spPr>
          <a:xfrm>
            <a:off x="3840709" y="2378247"/>
            <a:ext cx="29855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27" name="Rectangle 26"/>
          <p:cNvSpPr/>
          <p:nvPr/>
        </p:nvSpPr>
        <p:spPr>
          <a:xfrm>
            <a:off x="855133" y="2378247"/>
            <a:ext cx="29855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sp>
        <p:nvSpPr>
          <p:cNvPr id="32" name="Rectangle 31"/>
          <p:cNvSpPr/>
          <p:nvPr/>
        </p:nvSpPr>
        <p:spPr>
          <a:xfrm>
            <a:off x="4694764" y="740017"/>
            <a:ext cx="295910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So John could not have begun his ministry in AD 28, because the spring of that year occurs before Tiberius’ 15</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a:t>
            </a:r>
          </a:p>
        </p:txBody>
      </p:sp>
      <p:sp>
        <p:nvSpPr>
          <p:cNvPr id="33" name="Vertical Scroll 32"/>
          <p:cNvSpPr/>
          <p:nvPr/>
        </p:nvSpPr>
        <p:spPr>
          <a:xfrm>
            <a:off x="503261" y="327329"/>
            <a:ext cx="2781300" cy="1298019"/>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spAutoFit/>
          </a:bodyPr>
          <a:lstStyle/>
          <a:p>
            <a:pPr algn="just"/>
            <a:r>
              <a:rPr lang="en-US" sz="1200" b="1" dirty="0">
                <a:solidFill>
                  <a:schemeClr val="tx1"/>
                </a:solidFill>
                <a:latin typeface="Cambria" pitchFamily="18" charset="0"/>
              </a:rPr>
              <a:t> </a:t>
            </a:r>
            <a:r>
              <a:rPr lang="en-US" sz="1200" b="1" dirty="0" smtClean="0">
                <a:solidFill>
                  <a:schemeClr val="tx1"/>
                </a:solidFill>
                <a:latin typeface="Cambria" pitchFamily="18" charset="0"/>
              </a:rPr>
              <a:t>From </a:t>
            </a:r>
            <a:r>
              <a:rPr lang="en-US" sz="1200" b="1" dirty="0">
                <a:solidFill>
                  <a:schemeClr val="tx1"/>
                </a:solidFill>
                <a:latin typeface="Cambria" pitchFamily="18" charset="0"/>
              </a:rPr>
              <a:t>thirty years and upward, even to fifty years old, all who enter the service to do the work in the tent of meeting</a:t>
            </a:r>
            <a:r>
              <a:rPr lang="en-US" sz="1200" b="1" dirty="0" smtClean="0">
                <a:solidFill>
                  <a:schemeClr val="tx1"/>
                </a:solidFill>
                <a:latin typeface="Cambria" pitchFamily="18" charset="0"/>
              </a:rPr>
              <a:t>. (Numbers 4:3).</a:t>
            </a:r>
            <a:endParaRPr lang="en-US" sz="1200" b="1" dirty="0">
              <a:solidFill>
                <a:schemeClr val="tx1"/>
              </a:solidFill>
              <a:latin typeface="Cambria" pitchFamily="18" charset="0"/>
            </a:endParaRPr>
          </a:p>
        </p:txBody>
      </p:sp>
      <p:sp>
        <p:nvSpPr>
          <p:cNvPr id="11" name="Rectangle 10"/>
          <p:cNvSpPr/>
          <p:nvPr/>
        </p:nvSpPr>
        <p:spPr>
          <a:xfrm>
            <a:off x="3813194" y="3736369"/>
            <a:ext cx="2959102"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Scriptural precedent is that a </a:t>
            </a:r>
            <a:r>
              <a:rPr lang="en-US" sz="1200" b="1" dirty="0" err="1" smtClean="0">
                <a:latin typeface="Times New Roman" pitchFamily="18" charset="0"/>
                <a:cs typeface="Times New Roman" pitchFamily="18" charset="0"/>
              </a:rPr>
              <a:t>cohen</a:t>
            </a:r>
            <a:r>
              <a:rPr lang="en-US" sz="1200" b="1" dirty="0" smtClean="0">
                <a:latin typeface="Times New Roman" pitchFamily="18" charset="0"/>
                <a:cs typeface="Times New Roman" pitchFamily="18" charset="0"/>
              </a:rPr>
              <a:t> starts their service at age 30, that is unless they are the high priest, and then it is when his father dies, or he gets replaced for political reasons.  John was not the high priest, so we may assume that if Luke says Yeshua was “about 30” that John was certainly already 30 when he began his ministry.</a:t>
            </a:r>
            <a:endParaRPr lang="en-US" sz="1200" b="1" dirty="0">
              <a:latin typeface="Times New Roman" pitchFamily="18" charset="0"/>
              <a:cs typeface="Times New Roman" pitchFamily="18" charset="0"/>
            </a:endParaRPr>
          </a:p>
        </p:txBody>
      </p:sp>
      <p:cxnSp>
        <p:nvCxnSpPr>
          <p:cNvPr id="14" name="Straight Arrow Connector 13"/>
          <p:cNvCxnSpPr>
            <a:stCxn id="11" idx="0"/>
          </p:cNvCxnSpPr>
          <p:nvPr/>
        </p:nvCxnSpPr>
        <p:spPr>
          <a:xfrm flipV="1">
            <a:off x="5292745" y="1955801"/>
            <a:ext cx="0" cy="178056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6159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24"/>
                                        </p:tgtEl>
                                        <p:attrNameLst>
                                          <p:attrName>ppt_x</p:attrName>
                                        </p:attrNameLst>
                                      </p:cBhvr>
                                      <p:tavLst>
                                        <p:tav tm="0">
                                          <p:val>
                                            <p:strVal val="ppt_x"/>
                                          </p:val>
                                        </p:tav>
                                        <p:tav tm="100000">
                                          <p:val>
                                            <p:strVal val="ppt_x"/>
                                          </p:val>
                                        </p:tav>
                                      </p:tavLst>
                                    </p:anim>
                                    <p:anim calcmode="lin" valueType="num">
                                      <p:cBhvr additive="base">
                                        <p:cTn id="12" dur="500"/>
                                        <p:tgtEl>
                                          <p:spTgt spid="24"/>
                                        </p:tgtEl>
                                        <p:attrNameLst>
                                          <p:attrName>ppt_y</p:attrName>
                                        </p:attrNameLst>
                                      </p:cBhvr>
                                      <p:tavLst>
                                        <p:tav tm="0">
                                          <p:val>
                                            <p:strVal val="ppt_y"/>
                                          </p:val>
                                        </p:tav>
                                        <p:tav tm="100000">
                                          <p:val>
                                            <p:strVal val="1+ppt_h/2"/>
                                          </p:val>
                                        </p:tav>
                                      </p:tavLst>
                                    </p:anim>
                                    <p:set>
                                      <p:cBhvr>
                                        <p:cTn id="13" dur="1" fill="hold">
                                          <p:stCondLst>
                                            <p:cond delay="499"/>
                                          </p:stCondLst>
                                        </p:cTn>
                                        <p:tgtEl>
                                          <p:spTgt spid="24"/>
                                        </p:tgtEl>
                                        <p:attrNameLst>
                                          <p:attrName>style.visibility</p:attrName>
                                        </p:attrNameLst>
                                      </p:cBhvr>
                                      <p:to>
                                        <p:strVal val="hidden"/>
                                      </p:to>
                                    </p:set>
                                  </p:childTnLst>
                                </p:cTn>
                              </p:par>
                              <p:par>
                                <p:cTn id="14" presetID="2" presetClass="exit" presetSubtype="4" fill="hold" grpId="0" nodeType="withEffect">
                                  <p:stCondLst>
                                    <p:cond delay="0"/>
                                  </p:stCondLst>
                                  <p:childTnLst>
                                    <p:anim calcmode="lin" valueType="num">
                                      <p:cBhvr additive="base">
                                        <p:cTn id="15" dur="500"/>
                                        <p:tgtEl>
                                          <p:spTgt spid="27"/>
                                        </p:tgtEl>
                                        <p:attrNameLst>
                                          <p:attrName>ppt_x</p:attrName>
                                        </p:attrNameLst>
                                      </p:cBhvr>
                                      <p:tavLst>
                                        <p:tav tm="0">
                                          <p:val>
                                            <p:strVal val="ppt_x"/>
                                          </p:val>
                                        </p:tav>
                                        <p:tav tm="100000">
                                          <p:val>
                                            <p:strVal val="ppt_x"/>
                                          </p:val>
                                        </p:tav>
                                      </p:tavLst>
                                    </p:anim>
                                    <p:anim calcmode="lin" valueType="num">
                                      <p:cBhvr additive="base">
                                        <p:cTn id="16" dur="500"/>
                                        <p:tgtEl>
                                          <p:spTgt spid="27"/>
                                        </p:tgtEl>
                                        <p:attrNameLst>
                                          <p:attrName>ppt_y</p:attrName>
                                        </p:attrNameLst>
                                      </p:cBhvr>
                                      <p:tavLst>
                                        <p:tav tm="0">
                                          <p:val>
                                            <p:strVal val="ppt_y"/>
                                          </p:val>
                                        </p:tav>
                                        <p:tav tm="100000">
                                          <p:val>
                                            <p:strVal val="1+ppt_h/2"/>
                                          </p:val>
                                        </p:tav>
                                      </p:tavLst>
                                    </p:anim>
                                    <p:set>
                                      <p:cBhvr>
                                        <p:cTn id="17" dur="1" fill="hold">
                                          <p:stCondLst>
                                            <p:cond delay="499"/>
                                          </p:stCondLst>
                                        </p:cTn>
                                        <p:tgtEl>
                                          <p:spTgt spid="27"/>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2" grpId="0" animBg="1"/>
      <p:bldP spid="32" grpId="1"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5" name="Rectangle 24"/>
          <p:cNvSpPr/>
          <p:nvPr/>
        </p:nvSpPr>
        <p:spPr>
          <a:xfrm>
            <a:off x="4668290" y="2683047"/>
            <a:ext cx="29855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sp>
        <p:nvSpPr>
          <p:cNvPr id="26" name="Rectangle 25"/>
          <p:cNvSpPr/>
          <p:nvPr/>
        </p:nvSpPr>
        <p:spPr>
          <a:xfrm>
            <a:off x="3840709" y="2378247"/>
            <a:ext cx="29855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10" name="Vertical Scroll 9"/>
          <p:cNvSpPr/>
          <p:nvPr/>
        </p:nvSpPr>
        <p:spPr>
          <a:xfrm>
            <a:off x="418594" y="676566"/>
            <a:ext cx="2781300" cy="1523762"/>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spAutoFit/>
          </a:bodyPr>
          <a:lstStyle/>
          <a:p>
            <a:pPr algn="just"/>
            <a:r>
              <a:rPr lang="en-US" sz="1200" b="1" dirty="0">
                <a:solidFill>
                  <a:schemeClr val="tx1"/>
                </a:solidFill>
                <a:latin typeface="Cambria" pitchFamily="18" charset="0"/>
              </a:rPr>
              <a:t> And the child continued to grow, and to become strong in spirit, and he lived in the deserts until the day of his public appearance to Israel</a:t>
            </a:r>
            <a:r>
              <a:rPr lang="en-US" sz="1200" b="1" dirty="0" smtClean="0">
                <a:solidFill>
                  <a:schemeClr val="tx1"/>
                </a:solidFill>
                <a:latin typeface="Cambria" pitchFamily="18" charset="0"/>
              </a:rPr>
              <a:t>. (Luke 1:80).</a:t>
            </a:r>
            <a:endParaRPr lang="en-US" sz="1200" b="1" dirty="0">
              <a:solidFill>
                <a:schemeClr val="tx1"/>
              </a:solidFill>
              <a:latin typeface="Cambria" pitchFamily="18" charset="0"/>
            </a:endParaRPr>
          </a:p>
        </p:txBody>
      </p:sp>
      <p:sp>
        <p:nvSpPr>
          <p:cNvPr id="12" name="Rectangle 11"/>
          <p:cNvSpPr/>
          <p:nvPr/>
        </p:nvSpPr>
        <p:spPr>
          <a:xfrm>
            <a:off x="1241981" y="3634600"/>
            <a:ext cx="496673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Luke 1:80 says “until the day of his public appearance to Israel.”  These words apply to John the Immerser, who was a Cohen.  What do they mean chronologically?</a:t>
            </a:r>
            <a:endParaRPr lang="en-US" sz="1200" b="1" dirty="0">
              <a:latin typeface="Times New Roman" pitchFamily="18" charset="0"/>
              <a:cs typeface="Times New Roman" pitchFamily="18" charset="0"/>
            </a:endParaRPr>
          </a:p>
        </p:txBody>
      </p:sp>
      <p:sp>
        <p:nvSpPr>
          <p:cNvPr id="13" name="Rectangle 12"/>
          <p:cNvSpPr/>
          <p:nvPr/>
        </p:nvSpPr>
        <p:spPr>
          <a:xfrm>
            <a:off x="4228032" y="569666"/>
            <a:ext cx="386609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Greek word translated “public appearance” (</a:t>
            </a:r>
            <a:r>
              <a:rPr lang="el-GR" sz="1200" dirty="0" smtClean="0"/>
              <a:t>ἀναδείξεως</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anadeikseos</a:t>
            </a:r>
            <a:r>
              <a:rPr lang="en-US" sz="1200" b="1" dirty="0" smtClean="0">
                <a:latin typeface="Times New Roman" pitchFamily="18" charset="0"/>
                <a:cs typeface="Times New Roman" pitchFamily="18" charset="0"/>
              </a:rPr>
              <a:t>] means “commissioning” or “installment” (BDAG )  or “</a:t>
            </a:r>
            <a:r>
              <a:rPr lang="en-US" sz="1200" b="1" dirty="0" err="1" smtClean="0">
                <a:latin typeface="Times New Roman" pitchFamily="18" charset="0"/>
                <a:cs typeface="Times New Roman" pitchFamily="18" charset="0"/>
              </a:rPr>
              <a:t>inaguration</a:t>
            </a:r>
            <a:r>
              <a:rPr lang="en-US" sz="1200" b="1" dirty="0" smtClean="0">
                <a:latin typeface="Times New Roman" pitchFamily="18" charset="0"/>
                <a:cs typeface="Times New Roman" pitchFamily="18" charset="0"/>
              </a:rPr>
              <a:t>” (Thayer).</a:t>
            </a:r>
            <a:endParaRPr lang="en-US" sz="1200" b="1" dirty="0">
              <a:latin typeface="Times New Roman" pitchFamily="18" charset="0"/>
              <a:cs typeface="Times New Roman" pitchFamily="18" charset="0"/>
            </a:endParaRPr>
          </a:p>
        </p:txBody>
      </p:sp>
      <p:cxnSp>
        <p:nvCxnSpPr>
          <p:cNvPr id="15" name="Straight Arrow Connector 14"/>
          <p:cNvCxnSpPr>
            <a:stCxn id="13" idx="1"/>
          </p:cNvCxnSpPr>
          <p:nvPr/>
        </p:nvCxnSpPr>
        <p:spPr>
          <a:xfrm flipH="1">
            <a:off x="2133600" y="892832"/>
            <a:ext cx="2094432" cy="84283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8173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2" grpId="1"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5" name="Rectangle 24"/>
          <p:cNvSpPr/>
          <p:nvPr/>
        </p:nvSpPr>
        <p:spPr>
          <a:xfrm>
            <a:off x="4668290" y="2683047"/>
            <a:ext cx="29855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sp>
        <p:nvSpPr>
          <p:cNvPr id="26" name="Rectangle 25"/>
          <p:cNvSpPr/>
          <p:nvPr/>
        </p:nvSpPr>
        <p:spPr>
          <a:xfrm>
            <a:off x="3840709" y="2378247"/>
            <a:ext cx="29855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10" name="Vertical Scroll 9"/>
          <p:cNvSpPr/>
          <p:nvPr/>
        </p:nvSpPr>
        <p:spPr>
          <a:xfrm>
            <a:off x="486327" y="693049"/>
            <a:ext cx="2781300" cy="846534"/>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spAutoFit/>
          </a:bodyPr>
          <a:lstStyle/>
          <a:p>
            <a:pPr algn="just"/>
            <a:r>
              <a:rPr lang="en-US" sz="1200" b="1" dirty="0">
                <a:solidFill>
                  <a:schemeClr val="tx1"/>
                </a:solidFill>
                <a:latin typeface="Cambria" pitchFamily="18" charset="0"/>
              </a:rPr>
              <a:t> And </a:t>
            </a:r>
            <a:r>
              <a:rPr lang="en-US" sz="1200" b="1" dirty="0" smtClean="0">
                <a:solidFill>
                  <a:schemeClr val="tx1"/>
                </a:solidFill>
                <a:latin typeface="Cambria" pitchFamily="18" charset="0"/>
              </a:rPr>
              <a:t>Yeshua himself </a:t>
            </a:r>
            <a:r>
              <a:rPr lang="en-US" sz="1200" b="1" dirty="0">
                <a:solidFill>
                  <a:schemeClr val="tx1"/>
                </a:solidFill>
                <a:latin typeface="Cambria" pitchFamily="18" charset="0"/>
              </a:rPr>
              <a:t>began to be about thirty years of age (Luke </a:t>
            </a:r>
            <a:r>
              <a:rPr lang="en-US" sz="1200" b="1" dirty="0" smtClean="0">
                <a:solidFill>
                  <a:schemeClr val="tx1"/>
                </a:solidFill>
                <a:latin typeface="Cambria" pitchFamily="18" charset="0"/>
              </a:rPr>
              <a:t>3:23).</a:t>
            </a:r>
            <a:endParaRPr lang="en-US" sz="1200" b="1" dirty="0">
              <a:solidFill>
                <a:schemeClr val="tx1"/>
              </a:solidFill>
              <a:latin typeface="Cambria" pitchFamily="18" charset="0"/>
            </a:endParaRPr>
          </a:p>
        </p:txBody>
      </p:sp>
      <p:cxnSp>
        <p:nvCxnSpPr>
          <p:cNvPr id="9" name="Straight Arrow Connector 8"/>
          <p:cNvCxnSpPr/>
          <p:nvPr/>
        </p:nvCxnSpPr>
        <p:spPr>
          <a:xfrm flipV="1">
            <a:off x="5229252" y="1983475"/>
            <a:ext cx="0" cy="1399143"/>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19194" y="3898835"/>
            <a:ext cx="4619606"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There are some variants on this text, some texts suggesting Yeshua was just a little over 30 and some texts suggesting he was just a little under 30 when he began his ministry.  If John reached the ordination age in the 15</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 of Tiberius in the spring, then Yeshua’s 30</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 would begin on Tishri 1.  I prefer the texts that read “about 30” and interpret them as “almost” 30 because Yeshua’s immersion and temptation were preparations for his ministry.  Thus, Yeshua was “almost 30” a short time before Tishri 1 AD 29.</a:t>
            </a:r>
            <a:endParaRPr lang="en-US" sz="1200" b="1" dirty="0">
              <a:latin typeface="Times New Roman" pitchFamily="18" charset="0"/>
              <a:cs typeface="Times New Roman" pitchFamily="18" charset="0"/>
            </a:endParaRPr>
          </a:p>
        </p:txBody>
      </p:sp>
      <p:cxnSp>
        <p:nvCxnSpPr>
          <p:cNvPr id="16" name="Straight Arrow Connector 15"/>
          <p:cNvCxnSpPr/>
          <p:nvPr/>
        </p:nvCxnSpPr>
        <p:spPr>
          <a:xfrm flipV="1">
            <a:off x="6693985" y="1983475"/>
            <a:ext cx="0" cy="13991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7692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5" name="Rectangle 24"/>
          <p:cNvSpPr/>
          <p:nvPr/>
        </p:nvSpPr>
        <p:spPr>
          <a:xfrm>
            <a:off x="4668290" y="2683047"/>
            <a:ext cx="29855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sp>
        <p:nvSpPr>
          <p:cNvPr id="26" name="Rectangle 25"/>
          <p:cNvSpPr/>
          <p:nvPr/>
        </p:nvSpPr>
        <p:spPr>
          <a:xfrm>
            <a:off x="3840709" y="2378247"/>
            <a:ext cx="29855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10" name="Vertical Scroll 9"/>
          <p:cNvSpPr/>
          <p:nvPr/>
        </p:nvSpPr>
        <p:spPr>
          <a:xfrm>
            <a:off x="255071" y="337898"/>
            <a:ext cx="5906007" cy="1523762"/>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91440" rtlCol="0" anchor="ctr">
            <a:spAutoFit/>
          </a:bodyPr>
          <a:lstStyle/>
          <a:p>
            <a:pPr algn="just"/>
            <a:r>
              <a:rPr lang="en-US" sz="1200" b="1" dirty="0">
                <a:solidFill>
                  <a:schemeClr val="tx1"/>
                </a:solidFill>
                <a:latin typeface="Cambria" pitchFamily="18" charset="0"/>
              </a:rPr>
              <a:t>  Inasmuch as </a:t>
            </a:r>
            <a:r>
              <a:rPr lang="en-US" sz="1200" b="1" u="sng" dirty="0">
                <a:solidFill>
                  <a:schemeClr val="tx1"/>
                </a:solidFill>
                <a:latin typeface="Cambria" pitchFamily="18" charset="0"/>
              </a:rPr>
              <a:t>many</a:t>
            </a:r>
            <a:r>
              <a:rPr lang="en-US" sz="1200" b="1" dirty="0">
                <a:solidFill>
                  <a:schemeClr val="tx1"/>
                </a:solidFill>
                <a:latin typeface="Cambria" pitchFamily="18" charset="0"/>
              </a:rPr>
              <a:t> have undertaken to compile an account of the things accomplished among us, 2 just as those who from the beginning were </a:t>
            </a:r>
            <a:r>
              <a:rPr lang="en-US" sz="1200" b="1" u="sng" dirty="0">
                <a:solidFill>
                  <a:schemeClr val="tx1"/>
                </a:solidFill>
                <a:latin typeface="Cambria" pitchFamily="18" charset="0"/>
              </a:rPr>
              <a:t>eyewitnesses and servants of the word have handed them down to us</a:t>
            </a:r>
            <a:r>
              <a:rPr lang="en-US" sz="1200" b="1" dirty="0">
                <a:solidFill>
                  <a:schemeClr val="tx1"/>
                </a:solidFill>
                <a:latin typeface="Cambria" pitchFamily="18" charset="0"/>
              </a:rPr>
              <a:t>, 3 it seemed fitting for me as well, </a:t>
            </a:r>
            <a:r>
              <a:rPr lang="en-US" sz="1200" b="1" u="sng" dirty="0">
                <a:solidFill>
                  <a:schemeClr val="tx1"/>
                </a:solidFill>
                <a:latin typeface="Cambria" pitchFamily="18" charset="0"/>
              </a:rPr>
              <a:t>having investigated everything carefully from the beginning, to write it out for you in consecutive order</a:t>
            </a:r>
            <a:r>
              <a:rPr lang="en-US" sz="1200" b="1" dirty="0">
                <a:solidFill>
                  <a:schemeClr val="tx1"/>
                </a:solidFill>
                <a:latin typeface="Cambria" pitchFamily="18" charset="0"/>
              </a:rPr>
              <a:t>, most excellent Theophilus; (</a:t>
            </a:r>
            <a:r>
              <a:rPr lang="en-US" sz="1200" b="1" dirty="0" smtClean="0">
                <a:solidFill>
                  <a:schemeClr val="tx1"/>
                </a:solidFill>
                <a:latin typeface="Cambria" pitchFamily="18" charset="0"/>
              </a:rPr>
              <a:t>Luke 1:1-3).</a:t>
            </a:r>
            <a:endParaRPr lang="en-US" sz="1200" b="1" dirty="0">
              <a:solidFill>
                <a:schemeClr val="tx1"/>
              </a:solidFill>
              <a:latin typeface="Cambria" pitchFamily="18" charset="0"/>
            </a:endParaRPr>
          </a:p>
        </p:txBody>
      </p:sp>
      <p:sp>
        <p:nvSpPr>
          <p:cNvPr id="8" name="Rectangle 7"/>
          <p:cNvSpPr/>
          <p:nvPr/>
        </p:nvSpPr>
        <p:spPr>
          <a:xfrm>
            <a:off x="716524" y="3634600"/>
            <a:ext cx="4966739"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There are many who do not like these straightforward explanations. They wish that when Luke says “about 30” that he is making a guess, as if he does not know the exact answer.   Is Luke expressing ignorance or does Luke simply know he is close to 30 (but not quite), and therefore cannot tell us he is 30, so he says “about 30” to be completely truthful?</a:t>
            </a:r>
            <a:endParaRPr lang="en-US" sz="1200" b="1" dirty="0">
              <a:latin typeface="Times New Roman" pitchFamily="18" charset="0"/>
              <a:cs typeface="Times New Roman" pitchFamily="18" charset="0"/>
            </a:endParaRPr>
          </a:p>
        </p:txBody>
      </p:sp>
      <p:cxnSp>
        <p:nvCxnSpPr>
          <p:cNvPr id="9" name="Straight Arrow Connector 8"/>
          <p:cNvCxnSpPr/>
          <p:nvPr/>
        </p:nvCxnSpPr>
        <p:spPr>
          <a:xfrm flipV="1">
            <a:off x="5229252" y="1983475"/>
            <a:ext cx="0" cy="1399143"/>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693985" y="1983475"/>
            <a:ext cx="0" cy="13991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8406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5" name="Rectangle 24"/>
          <p:cNvSpPr/>
          <p:nvPr/>
        </p:nvSpPr>
        <p:spPr>
          <a:xfrm>
            <a:off x="4668290" y="2683047"/>
            <a:ext cx="29855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sp>
        <p:nvSpPr>
          <p:cNvPr id="26" name="Rectangle 25"/>
          <p:cNvSpPr/>
          <p:nvPr/>
        </p:nvSpPr>
        <p:spPr>
          <a:xfrm>
            <a:off x="3840709" y="2378247"/>
            <a:ext cx="29855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10" name="Vertical Scroll 9"/>
          <p:cNvSpPr/>
          <p:nvPr/>
        </p:nvSpPr>
        <p:spPr>
          <a:xfrm>
            <a:off x="255071" y="337898"/>
            <a:ext cx="5906007" cy="1523762"/>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91440" rtlCol="0" anchor="ctr">
            <a:spAutoFit/>
          </a:bodyPr>
          <a:lstStyle/>
          <a:p>
            <a:pPr algn="just"/>
            <a:r>
              <a:rPr lang="en-US" sz="1200" b="1" dirty="0">
                <a:solidFill>
                  <a:schemeClr val="tx1"/>
                </a:solidFill>
                <a:latin typeface="Cambria" pitchFamily="18" charset="0"/>
              </a:rPr>
              <a:t>  Inasmuch as </a:t>
            </a:r>
            <a:r>
              <a:rPr lang="en-US" sz="1200" b="1" u="sng" dirty="0">
                <a:solidFill>
                  <a:schemeClr val="tx1"/>
                </a:solidFill>
                <a:latin typeface="Cambria" pitchFamily="18" charset="0"/>
              </a:rPr>
              <a:t>many</a:t>
            </a:r>
            <a:r>
              <a:rPr lang="en-US" sz="1200" b="1" dirty="0">
                <a:solidFill>
                  <a:schemeClr val="tx1"/>
                </a:solidFill>
                <a:latin typeface="Cambria" pitchFamily="18" charset="0"/>
              </a:rPr>
              <a:t> have undertaken to compile an account of the things accomplished among us, 2 just as those who from the beginning were </a:t>
            </a:r>
            <a:r>
              <a:rPr lang="en-US" sz="1200" b="1" u="sng" dirty="0">
                <a:solidFill>
                  <a:schemeClr val="tx1"/>
                </a:solidFill>
                <a:latin typeface="Cambria" pitchFamily="18" charset="0"/>
              </a:rPr>
              <a:t>eyewitnesses and servants of the word have handed them down to us</a:t>
            </a:r>
            <a:r>
              <a:rPr lang="en-US" sz="1200" b="1" dirty="0">
                <a:solidFill>
                  <a:schemeClr val="tx1"/>
                </a:solidFill>
                <a:latin typeface="Cambria" pitchFamily="18" charset="0"/>
              </a:rPr>
              <a:t>, 3 it seemed fitting for me as well, </a:t>
            </a:r>
            <a:r>
              <a:rPr lang="en-US" sz="1200" b="1" u="sng" dirty="0">
                <a:solidFill>
                  <a:schemeClr val="tx1"/>
                </a:solidFill>
                <a:latin typeface="Cambria" pitchFamily="18" charset="0"/>
              </a:rPr>
              <a:t>having investigated everything carefully from the beginning, to write it out for you in consecutive order</a:t>
            </a:r>
            <a:r>
              <a:rPr lang="en-US" sz="1200" b="1" dirty="0">
                <a:solidFill>
                  <a:schemeClr val="tx1"/>
                </a:solidFill>
                <a:latin typeface="Cambria" pitchFamily="18" charset="0"/>
              </a:rPr>
              <a:t>, most excellent Theophilus; (</a:t>
            </a:r>
            <a:r>
              <a:rPr lang="en-US" sz="1200" b="1" dirty="0" smtClean="0">
                <a:solidFill>
                  <a:schemeClr val="tx1"/>
                </a:solidFill>
                <a:latin typeface="Cambria" pitchFamily="18" charset="0"/>
              </a:rPr>
              <a:t>Luke 1:1-3).</a:t>
            </a:r>
            <a:endParaRPr lang="en-US" sz="1200" b="1" dirty="0">
              <a:solidFill>
                <a:schemeClr val="tx1"/>
              </a:solidFill>
              <a:latin typeface="Cambria" pitchFamily="18" charset="0"/>
            </a:endParaRPr>
          </a:p>
        </p:txBody>
      </p:sp>
      <p:sp>
        <p:nvSpPr>
          <p:cNvPr id="8" name="Rectangle 7"/>
          <p:cNvSpPr/>
          <p:nvPr/>
        </p:nvSpPr>
        <p:spPr>
          <a:xfrm>
            <a:off x="716524" y="3634600"/>
            <a:ext cx="4966739"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Luke says he gathered his information from eyewitnesses.  The detail in Luke 1 means that he surely interviewed Miryam herself.  Every detail that could be known about Messiah would be known and related. Luke says “many have undertaken to compile an account.” So his was not the only one, neither were Matthew or Mark the only accounts (John was written later).  The most basic biography of a person is when they were born.  Luke knew this information.  Scripture regularly reports the birth year and ages of many men, who are below Messiah.</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So the question is, how ignorant do people want to suppose Luke was?</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I don’t believe Luke was ignorant. There is no guessing on his part. He is just being fully truthful, and is reporting Messiah’s age in a literary fashion connecting it to the start of his ministry at age 30, which is the proper point for immersion and ordination.</a:t>
            </a:r>
            <a:endParaRPr lang="en-US" sz="1200" b="1" dirty="0">
              <a:latin typeface="Times New Roman" pitchFamily="18" charset="0"/>
              <a:cs typeface="Times New Roman" pitchFamily="18" charset="0"/>
            </a:endParaRPr>
          </a:p>
        </p:txBody>
      </p:sp>
      <p:cxnSp>
        <p:nvCxnSpPr>
          <p:cNvPr id="9" name="Straight Arrow Connector 8"/>
          <p:cNvCxnSpPr/>
          <p:nvPr/>
        </p:nvCxnSpPr>
        <p:spPr>
          <a:xfrm flipV="1">
            <a:off x="5229252" y="1983475"/>
            <a:ext cx="0" cy="1399143"/>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693985" y="1983475"/>
            <a:ext cx="0" cy="13991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1326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Rectangle 11"/>
          <p:cNvSpPr/>
          <p:nvPr/>
        </p:nvSpPr>
        <p:spPr>
          <a:xfrm>
            <a:off x="7226497"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t>29 AD</a:t>
            </a:r>
            <a:endParaRPr lang="en-US" sz="1000" dirty="0"/>
          </a:p>
        </p:txBody>
      </p:sp>
      <p:sp>
        <p:nvSpPr>
          <p:cNvPr id="13" name="Rectangle 12"/>
          <p:cNvSpPr/>
          <p:nvPr/>
        </p:nvSpPr>
        <p:spPr>
          <a:xfrm>
            <a:off x="6813309"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28</a:t>
            </a:r>
            <a:endParaRPr lang="en-US" sz="1000" dirty="0"/>
          </a:p>
        </p:txBody>
      </p:sp>
      <p:sp>
        <p:nvSpPr>
          <p:cNvPr id="14" name="Rectangle 13"/>
          <p:cNvSpPr/>
          <p:nvPr/>
        </p:nvSpPr>
        <p:spPr>
          <a:xfrm>
            <a:off x="7490975"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30</a:t>
            </a:r>
            <a:endParaRPr lang="en-US" sz="1000" dirty="0"/>
          </a:p>
        </p:txBody>
      </p:sp>
      <p:sp>
        <p:nvSpPr>
          <p:cNvPr id="15" name="Rectangle 14"/>
          <p:cNvSpPr/>
          <p:nvPr/>
        </p:nvSpPr>
        <p:spPr>
          <a:xfrm>
            <a:off x="7077786"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29</a:t>
            </a:r>
            <a:endParaRPr lang="en-US" sz="1000" dirty="0"/>
          </a:p>
        </p:txBody>
      </p:sp>
      <p:sp>
        <p:nvSpPr>
          <p:cNvPr id="16" name="Rectangle 15"/>
          <p:cNvSpPr/>
          <p:nvPr/>
        </p:nvSpPr>
        <p:spPr>
          <a:xfrm>
            <a:off x="6400121"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27</a:t>
            </a:r>
            <a:endParaRPr lang="en-US" sz="1000" dirty="0"/>
          </a:p>
        </p:txBody>
      </p:sp>
      <p:sp>
        <p:nvSpPr>
          <p:cNvPr id="17" name="Rectangle 16"/>
          <p:cNvSpPr/>
          <p:nvPr/>
        </p:nvSpPr>
        <p:spPr>
          <a:xfrm>
            <a:off x="5986932"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26</a:t>
            </a:r>
            <a:endParaRPr lang="en-US" sz="1000" dirty="0"/>
          </a:p>
        </p:txBody>
      </p:sp>
      <p:sp>
        <p:nvSpPr>
          <p:cNvPr id="18" name="Rectangle 17"/>
          <p:cNvSpPr/>
          <p:nvPr/>
        </p:nvSpPr>
        <p:spPr>
          <a:xfrm>
            <a:off x="6664598"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28</a:t>
            </a:r>
            <a:endParaRPr lang="en-US" sz="1000" dirty="0"/>
          </a:p>
        </p:txBody>
      </p:sp>
      <p:sp>
        <p:nvSpPr>
          <p:cNvPr id="19" name="Rectangle 18"/>
          <p:cNvSpPr/>
          <p:nvPr/>
        </p:nvSpPr>
        <p:spPr>
          <a:xfrm>
            <a:off x="6251410"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27</a:t>
            </a:r>
            <a:endParaRPr lang="en-US" sz="1000" dirty="0"/>
          </a:p>
        </p:txBody>
      </p:sp>
      <p:sp>
        <p:nvSpPr>
          <p:cNvPr id="20" name="Rectangle 19"/>
          <p:cNvSpPr/>
          <p:nvPr/>
        </p:nvSpPr>
        <p:spPr>
          <a:xfrm>
            <a:off x="2458765"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a:t>
            </a:r>
            <a:endParaRPr lang="en-US" sz="1000" dirty="0"/>
          </a:p>
        </p:txBody>
      </p:sp>
      <p:sp>
        <p:nvSpPr>
          <p:cNvPr id="21" name="Rectangle 20"/>
          <p:cNvSpPr/>
          <p:nvPr/>
        </p:nvSpPr>
        <p:spPr>
          <a:xfrm>
            <a:off x="2045577"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1</a:t>
            </a:r>
            <a:endParaRPr lang="en-US" sz="1000" dirty="0"/>
          </a:p>
        </p:txBody>
      </p:sp>
      <p:sp>
        <p:nvSpPr>
          <p:cNvPr id="22" name="Rectangle 21"/>
          <p:cNvSpPr/>
          <p:nvPr/>
        </p:nvSpPr>
        <p:spPr>
          <a:xfrm>
            <a:off x="2723242"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3</a:t>
            </a:r>
            <a:endParaRPr lang="en-US" sz="1000" dirty="0"/>
          </a:p>
        </p:txBody>
      </p:sp>
      <p:sp>
        <p:nvSpPr>
          <p:cNvPr id="23" name="Rectangle 22"/>
          <p:cNvSpPr/>
          <p:nvPr/>
        </p:nvSpPr>
        <p:spPr>
          <a:xfrm>
            <a:off x="2310054"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a:t>
            </a:r>
            <a:endParaRPr lang="en-US" sz="1000" dirty="0"/>
          </a:p>
        </p:txBody>
      </p:sp>
      <p:sp>
        <p:nvSpPr>
          <p:cNvPr id="24" name="Rectangle 23"/>
          <p:cNvSpPr/>
          <p:nvPr/>
        </p:nvSpPr>
        <p:spPr>
          <a:xfrm>
            <a:off x="1632388"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1 BC</a:t>
            </a:r>
            <a:endParaRPr lang="en-US" sz="1000" dirty="0"/>
          </a:p>
        </p:txBody>
      </p:sp>
      <p:sp>
        <p:nvSpPr>
          <p:cNvPr id="27" name="Rectangle 26"/>
          <p:cNvSpPr/>
          <p:nvPr/>
        </p:nvSpPr>
        <p:spPr>
          <a:xfrm>
            <a:off x="1219200"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 BC</a:t>
            </a:r>
            <a:endParaRPr lang="en-US" sz="1000" dirty="0"/>
          </a:p>
        </p:txBody>
      </p:sp>
      <p:sp>
        <p:nvSpPr>
          <p:cNvPr id="28" name="Rectangle 27"/>
          <p:cNvSpPr/>
          <p:nvPr/>
        </p:nvSpPr>
        <p:spPr>
          <a:xfrm>
            <a:off x="1896866"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1</a:t>
            </a:r>
            <a:endParaRPr lang="en-US" sz="1000" dirty="0"/>
          </a:p>
        </p:txBody>
      </p:sp>
      <p:sp>
        <p:nvSpPr>
          <p:cNvPr id="29" name="Rectangle 28"/>
          <p:cNvSpPr/>
          <p:nvPr/>
        </p:nvSpPr>
        <p:spPr>
          <a:xfrm>
            <a:off x="1483677"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0</a:t>
            </a:r>
            <a:endParaRPr lang="en-US" sz="1000" dirty="0"/>
          </a:p>
        </p:txBody>
      </p:sp>
      <p:cxnSp>
        <p:nvCxnSpPr>
          <p:cNvPr id="30" name="Straight Arrow Connector 29"/>
          <p:cNvCxnSpPr>
            <a:stCxn id="22" idx="3"/>
            <a:endCxn id="19" idx="1"/>
          </p:cNvCxnSpPr>
          <p:nvPr/>
        </p:nvCxnSpPr>
        <p:spPr>
          <a:xfrm>
            <a:off x="3136431" y="3902240"/>
            <a:ext cx="3114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0" idx="3"/>
            <a:endCxn id="17" idx="1"/>
          </p:cNvCxnSpPr>
          <p:nvPr/>
        </p:nvCxnSpPr>
        <p:spPr>
          <a:xfrm>
            <a:off x="2871953" y="4207040"/>
            <a:ext cx="3114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483677" y="1290996"/>
            <a:ext cx="568538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We will now see why Yeshua’s age “about 30” after John’s ordination at age 30 in the 15</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 of Tiberius is so important:</a:t>
            </a:r>
            <a:endParaRPr lang="en-US" sz="1200" b="1" dirty="0">
              <a:latin typeface="Times New Roman" pitchFamily="18" charset="0"/>
              <a:cs typeface="Times New Roman" pitchFamily="18" charset="0"/>
            </a:endParaRPr>
          </a:p>
        </p:txBody>
      </p:sp>
      <p:sp>
        <p:nvSpPr>
          <p:cNvPr id="33" name="Rectangle 32"/>
          <p:cNvSpPr/>
          <p:nvPr/>
        </p:nvSpPr>
        <p:spPr>
          <a:xfrm>
            <a:off x="7079155" y="345346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t>15th</a:t>
            </a:r>
            <a:endParaRPr lang="en-US" sz="1000" dirty="0"/>
          </a:p>
        </p:txBody>
      </p:sp>
      <p:sp>
        <p:nvSpPr>
          <p:cNvPr id="34" name="Rectangle 33"/>
          <p:cNvSpPr/>
          <p:nvPr/>
        </p:nvSpPr>
        <p:spPr>
          <a:xfrm>
            <a:off x="634766" y="2584671"/>
            <a:ext cx="1234439"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Birth of Yeshua</a:t>
            </a:r>
            <a:endParaRPr lang="en-US" sz="1200" b="1" dirty="0">
              <a:latin typeface="Times New Roman" pitchFamily="18" charset="0"/>
              <a:cs typeface="Times New Roman" pitchFamily="18" charset="0"/>
            </a:endParaRPr>
          </a:p>
        </p:txBody>
      </p:sp>
      <p:cxnSp>
        <p:nvCxnSpPr>
          <p:cNvPr id="35" name="Straight Arrow Connector 34"/>
          <p:cNvCxnSpPr>
            <a:stCxn id="34" idx="2"/>
            <a:endCxn id="29" idx="1"/>
          </p:cNvCxnSpPr>
          <p:nvPr/>
        </p:nvCxnSpPr>
        <p:spPr>
          <a:xfrm>
            <a:off x="1251986" y="2861670"/>
            <a:ext cx="231691" cy="10405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310054" y="2584670"/>
            <a:ext cx="1362786"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He becomes age 1</a:t>
            </a:r>
            <a:endParaRPr lang="en-US" sz="1200" b="1" dirty="0">
              <a:latin typeface="Times New Roman" pitchFamily="18" charset="0"/>
              <a:cs typeface="Times New Roman" pitchFamily="18" charset="0"/>
            </a:endParaRPr>
          </a:p>
        </p:txBody>
      </p:sp>
      <p:cxnSp>
        <p:nvCxnSpPr>
          <p:cNvPr id="41" name="Straight Arrow Connector 40"/>
          <p:cNvCxnSpPr>
            <a:stCxn id="40" idx="2"/>
            <a:endCxn id="28" idx="1"/>
          </p:cNvCxnSpPr>
          <p:nvPr/>
        </p:nvCxnSpPr>
        <p:spPr>
          <a:xfrm flipH="1">
            <a:off x="1896866" y="2861669"/>
            <a:ext cx="1094581" cy="10405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813309" y="2584669"/>
            <a:ext cx="1507769"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He becomes age 30</a:t>
            </a:r>
            <a:endParaRPr lang="en-US" sz="1200" b="1" dirty="0">
              <a:latin typeface="Times New Roman" pitchFamily="18" charset="0"/>
              <a:cs typeface="Times New Roman" pitchFamily="18" charset="0"/>
            </a:endParaRPr>
          </a:p>
        </p:txBody>
      </p:sp>
      <p:cxnSp>
        <p:nvCxnSpPr>
          <p:cNvPr id="46" name="Straight Arrow Connector 45"/>
          <p:cNvCxnSpPr>
            <a:stCxn id="45" idx="2"/>
            <a:endCxn id="15" idx="3"/>
          </p:cNvCxnSpPr>
          <p:nvPr/>
        </p:nvCxnSpPr>
        <p:spPr>
          <a:xfrm flipH="1">
            <a:off x="7490974" y="2861668"/>
            <a:ext cx="76220" cy="1040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233047" y="4634449"/>
            <a:ext cx="101836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“about 30”</a:t>
            </a:r>
            <a:endParaRPr lang="en-US" sz="1200" b="1" dirty="0">
              <a:latin typeface="Times New Roman" pitchFamily="18" charset="0"/>
              <a:cs typeface="Times New Roman" pitchFamily="18" charset="0"/>
            </a:endParaRPr>
          </a:p>
        </p:txBody>
      </p:sp>
      <p:cxnSp>
        <p:nvCxnSpPr>
          <p:cNvPr id="53" name="Straight Arrow Connector 52"/>
          <p:cNvCxnSpPr>
            <a:stCxn id="50" idx="3"/>
          </p:cNvCxnSpPr>
          <p:nvPr/>
        </p:nvCxnSpPr>
        <p:spPr>
          <a:xfrm flipV="1">
            <a:off x="6251410" y="3985260"/>
            <a:ext cx="1181681" cy="7876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013847" y="3758260"/>
            <a:ext cx="1018363" cy="27699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3 + 24 = 27</a:t>
            </a:r>
            <a:endParaRPr lang="en-US" sz="1200" b="1" dirty="0">
              <a:latin typeface="Times New Roman" pitchFamily="18" charset="0"/>
              <a:cs typeface="Times New Roman" pitchFamily="18" charset="0"/>
            </a:endParaRPr>
          </a:p>
        </p:txBody>
      </p:sp>
      <p:sp>
        <p:nvSpPr>
          <p:cNvPr id="57" name="Rectangle 56"/>
          <p:cNvSpPr/>
          <p:nvPr/>
        </p:nvSpPr>
        <p:spPr>
          <a:xfrm>
            <a:off x="3920260" y="4082441"/>
            <a:ext cx="101836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2 + 24 = 26</a:t>
            </a:r>
            <a:endParaRPr lang="en-US" sz="1200" b="1" dirty="0">
              <a:latin typeface="Times New Roman" pitchFamily="18" charset="0"/>
              <a:cs typeface="Times New Roman" pitchFamily="18" charset="0"/>
            </a:endParaRPr>
          </a:p>
        </p:txBody>
      </p:sp>
      <p:sp>
        <p:nvSpPr>
          <p:cNvPr id="58" name="Rectangle 57"/>
          <p:cNvSpPr/>
          <p:nvPr/>
        </p:nvSpPr>
        <p:spPr>
          <a:xfrm>
            <a:off x="2722815" y="5274528"/>
            <a:ext cx="3941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Notice that the AD (Anno Domini) era is as right as it can be given the starting point of the Roman year. To obtain Yeshua’s age from the Roman year, “on Tishri 1 add 1.”</a:t>
            </a:r>
            <a:endParaRPr lang="en-US" sz="1200" b="1" dirty="0">
              <a:latin typeface="Times New Roman" pitchFamily="18" charset="0"/>
              <a:cs typeface="Times New Roman" pitchFamily="18" charset="0"/>
            </a:endParaRPr>
          </a:p>
        </p:txBody>
      </p:sp>
      <p:cxnSp>
        <p:nvCxnSpPr>
          <p:cNvPr id="59" name="Straight Arrow Connector 58"/>
          <p:cNvCxnSpPr>
            <a:stCxn id="58" idx="1"/>
            <a:endCxn id="21" idx="2"/>
          </p:cNvCxnSpPr>
          <p:nvPr/>
        </p:nvCxnSpPr>
        <p:spPr>
          <a:xfrm rot="10800000">
            <a:off x="2252171" y="4359440"/>
            <a:ext cx="470644" cy="1238254"/>
          </a:xfrm>
          <a:prstGeom prst="curved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7160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down)">
                                      <p:cBhvr>
                                        <p:cTn id="6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40" grpId="0" animBg="1"/>
      <p:bldP spid="45" grpId="0" animBg="1"/>
      <p:bldP spid="50" grpId="0" animBg="1"/>
      <p:bldP spid="56" grpId="0" animBg="1"/>
      <p:bldP spid="57" grpId="0" animBg="1"/>
      <p:bldP spid="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Rectangle 11"/>
          <p:cNvSpPr/>
          <p:nvPr/>
        </p:nvSpPr>
        <p:spPr>
          <a:xfrm>
            <a:off x="7226497"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t>29 AD</a:t>
            </a:r>
            <a:endParaRPr lang="en-US" sz="1000" dirty="0"/>
          </a:p>
        </p:txBody>
      </p:sp>
      <p:sp>
        <p:nvSpPr>
          <p:cNvPr id="13" name="Rectangle 12"/>
          <p:cNvSpPr/>
          <p:nvPr/>
        </p:nvSpPr>
        <p:spPr>
          <a:xfrm>
            <a:off x="6813309"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28</a:t>
            </a:r>
            <a:endParaRPr lang="en-US" sz="1000" dirty="0"/>
          </a:p>
        </p:txBody>
      </p:sp>
      <p:sp>
        <p:nvSpPr>
          <p:cNvPr id="16" name="Rectangle 15"/>
          <p:cNvSpPr/>
          <p:nvPr/>
        </p:nvSpPr>
        <p:spPr>
          <a:xfrm>
            <a:off x="6400121"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27</a:t>
            </a:r>
            <a:endParaRPr lang="en-US" sz="1000" dirty="0"/>
          </a:p>
        </p:txBody>
      </p:sp>
      <p:sp>
        <p:nvSpPr>
          <p:cNvPr id="17" name="Rectangle 16"/>
          <p:cNvSpPr/>
          <p:nvPr/>
        </p:nvSpPr>
        <p:spPr>
          <a:xfrm>
            <a:off x="5986932"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26</a:t>
            </a:r>
            <a:endParaRPr lang="en-US" sz="1000" dirty="0"/>
          </a:p>
        </p:txBody>
      </p:sp>
      <p:sp>
        <p:nvSpPr>
          <p:cNvPr id="20" name="Rectangle 19"/>
          <p:cNvSpPr/>
          <p:nvPr/>
        </p:nvSpPr>
        <p:spPr>
          <a:xfrm>
            <a:off x="2458765"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a:t>
            </a:r>
            <a:endParaRPr lang="en-US" sz="1000" dirty="0"/>
          </a:p>
        </p:txBody>
      </p:sp>
      <p:sp>
        <p:nvSpPr>
          <p:cNvPr id="21" name="Rectangle 20"/>
          <p:cNvSpPr/>
          <p:nvPr/>
        </p:nvSpPr>
        <p:spPr>
          <a:xfrm>
            <a:off x="2045577"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1</a:t>
            </a:r>
            <a:endParaRPr lang="en-US" sz="1000" dirty="0"/>
          </a:p>
        </p:txBody>
      </p:sp>
      <p:sp>
        <p:nvSpPr>
          <p:cNvPr id="24" name="Rectangle 23"/>
          <p:cNvSpPr/>
          <p:nvPr/>
        </p:nvSpPr>
        <p:spPr>
          <a:xfrm>
            <a:off x="1632388"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1 BC</a:t>
            </a:r>
            <a:endParaRPr lang="en-US" sz="1000" dirty="0"/>
          </a:p>
        </p:txBody>
      </p:sp>
      <p:sp>
        <p:nvSpPr>
          <p:cNvPr id="27" name="Rectangle 26"/>
          <p:cNvSpPr/>
          <p:nvPr/>
        </p:nvSpPr>
        <p:spPr>
          <a:xfrm>
            <a:off x="1219200"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 BC</a:t>
            </a:r>
            <a:endParaRPr lang="en-US" sz="1000" dirty="0"/>
          </a:p>
        </p:txBody>
      </p:sp>
      <p:cxnSp>
        <p:nvCxnSpPr>
          <p:cNvPr id="31" name="Straight Arrow Connector 30"/>
          <p:cNvCxnSpPr>
            <a:stCxn id="20" idx="3"/>
            <a:endCxn id="17" idx="1"/>
          </p:cNvCxnSpPr>
          <p:nvPr/>
        </p:nvCxnSpPr>
        <p:spPr>
          <a:xfrm>
            <a:off x="2871953" y="4207040"/>
            <a:ext cx="3114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72501" y="1612696"/>
            <a:ext cx="5685384"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Some chronologists are bound and determined to mess up a very simple explanation. They want to shift Yeshua’s birth back to 3 BC. Then John’s birth has to be put back to 3 BC also.  But now observe that John reaches his 30</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 (when he should be ordained) in the 14</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 of  Tiberius instead of the 15</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a:t>
            </a:r>
            <a:endParaRPr lang="en-US" sz="1200" b="1" dirty="0">
              <a:latin typeface="Times New Roman" pitchFamily="18" charset="0"/>
              <a:cs typeface="Times New Roman" pitchFamily="18" charset="0"/>
            </a:endParaRPr>
          </a:p>
        </p:txBody>
      </p:sp>
      <p:sp>
        <p:nvSpPr>
          <p:cNvPr id="33" name="Rectangle 32"/>
          <p:cNvSpPr/>
          <p:nvPr/>
        </p:nvSpPr>
        <p:spPr>
          <a:xfrm>
            <a:off x="7109960" y="3131738"/>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t>15th</a:t>
            </a:r>
            <a:endParaRPr lang="en-US" sz="1000" dirty="0"/>
          </a:p>
        </p:txBody>
      </p:sp>
      <p:grpSp>
        <p:nvGrpSpPr>
          <p:cNvPr id="2" name="Group 1"/>
          <p:cNvGrpSpPr/>
          <p:nvPr/>
        </p:nvGrpSpPr>
        <p:grpSpPr>
          <a:xfrm>
            <a:off x="1102662" y="3749840"/>
            <a:ext cx="6420486" cy="304800"/>
            <a:chOff x="1483677" y="3749840"/>
            <a:chExt cx="6420486" cy="304800"/>
          </a:xfrm>
        </p:grpSpPr>
        <p:sp>
          <p:nvSpPr>
            <p:cNvPr id="14" name="Rectangle 13"/>
            <p:cNvSpPr/>
            <p:nvPr/>
          </p:nvSpPr>
          <p:spPr>
            <a:xfrm>
              <a:off x="7490975"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30</a:t>
              </a:r>
              <a:endParaRPr lang="en-US" sz="1000" dirty="0"/>
            </a:p>
          </p:txBody>
        </p:sp>
        <p:sp>
          <p:nvSpPr>
            <p:cNvPr id="15" name="Rectangle 14"/>
            <p:cNvSpPr/>
            <p:nvPr/>
          </p:nvSpPr>
          <p:spPr>
            <a:xfrm>
              <a:off x="7077786"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29</a:t>
              </a:r>
              <a:endParaRPr lang="en-US" sz="1000" dirty="0"/>
            </a:p>
          </p:txBody>
        </p:sp>
        <p:sp>
          <p:nvSpPr>
            <p:cNvPr id="18" name="Rectangle 17"/>
            <p:cNvSpPr/>
            <p:nvPr/>
          </p:nvSpPr>
          <p:spPr>
            <a:xfrm>
              <a:off x="6664598"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28</a:t>
              </a:r>
              <a:endParaRPr lang="en-US" sz="1000" dirty="0"/>
            </a:p>
          </p:txBody>
        </p:sp>
        <p:sp>
          <p:nvSpPr>
            <p:cNvPr id="19" name="Rectangle 18"/>
            <p:cNvSpPr/>
            <p:nvPr/>
          </p:nvSpPr>
          <p:spPr>
            <a:xfrm>
              <a:off x="6251410"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27</a:t>
              </a:r>
              <a:endParaRPr lang="en-US" sz="1000" dirty="0"/>
            </a:p>
          </p:txBody>
        </p:sp>
        <p:sp>
          <p:nvSpPr>
            <p:cNvPr id="22" name="Rectangle 21"/>
            <p:cNvSpPr/>
            <p:nvPr/>
          </p:nvSpPr>
          <p:spPr>
            <a:xfrm>
              <a:off x="2723242"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3</a:t>
              </a:r>
              <a:endParaRPr lang="en-US" sz="1000" dirty="0"/>
            </a:p>
          </p:txBody>
        </p:sp>
        <p:sp>
          <p:nvSpPr>
            <p:cNvPr id="23" name="Rectangle 22"/>
            <p:cNvSpPr/>
            <p:nvPr/>
          </p:nvSpPr>
          <p:spPr>
            <a:xfrm>
              <a:off x="2310054"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a:t>
              </a:r>
              <a:endParaRPr lang="en-US" sz="1000" dirty="0"/>
            </a:p>
          </p:txBody>
        </p:sp>
        <p:sp>
          <p:nvSpPr>
            <p:cNvPr id="28" name="Rectangle 27"/>
            <p:cNvSpPr/>
            <p:nvPr/>
          </p:nvSpPr>
          <p:spPr>
            <a:xfrm>
              <a:off x="1896866"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1</a:t>
              </a:r>
              <a:endParaRPr lang="en-US" sz="1000" dirty="0"/>
            </a:p>
          </p:txBody>
        </p:sp>
        <p:sp>
          <p:nvSpPr>
            <p:cNvPr id="29" name="Rectangle 28"/>
            <p:cNvSpPr/>
            <p:nvPr/>
          </p:nvSpPr>
          <p:spPr>
            <a:xfrm>
              <a:off x="1483677"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0</a:t>
              </a:r>
              <a:endParaRPr lang="en-US" sz="1000" dirty="0"/>
            </a:p>
          </p:txBody>
        </p:sp>
        <p:cxnSp>
          <p:nvCxnSpPr>
            <p:cNvPr id="30" name="Straight Arrow Connector 29"/>
            <p:cNvCxnSpPr>
              <a:stCxn id="22" idx="3"/>
              <a:endCxn id="19" idx="1"/>
            </p:cNvCxnSpPr>
            <p:nvPr/>
          </p:nvCxnSpPr>
          <p:spPr>
            <a:xfrm>
              <a:off x="3136431" y="3902240"/>
              <a:ext cx="3114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013847" y="3758260"/>
              <a:ext cx="1018363" cy="26161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100" b="1" dirty="0" smtClean="0">
                  <a:latin typeface="Times New Roman" pitchFamily="18" charset="0"/>
                  <a:cs typeface="Times New Roman" pitchFamily="18" charset="0"/>
                </a:rPr>
                <a:t>Yeshua’s Age</a:t>
              </a:r>
              <a:endParaRPr lang="en-US" sz="1100" b="1" dirty="0">
                <a:latin typeface="Times New Roman" pitchFamily="18" charset="0"/>
                <a:cs typeface="Times New Roman" pitchFamily="18" charset="0"/>
              </a:endParaRPr>
            </a:p>
          </p:txBody>
        </p:sp>
      </p:grpSp>
      <p:sp>
        <p:nvSpPr>
          <p:cNvPr id="57" name="Rectangle 56"/>
          <p:cNvSpPr/>
          <p:nvPr/>
        </p:nvSpPr>
        <p:spPr>
          <a:xfrm>
            <a:off x="3920260" y="4082441"/>
            <a:ext cx="1018363"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000" b="1" dirty="0" smtClean="0">
                <a:latin typeface="Times New Roman" pitchFamily="18" charset="0"/>
                <a:cs typeface="Times New Roman" pitchFamily="18" charset="0"/>
              </a:rPr>
              <a:t>BC/AD system</a:t>
            </a:r>
            <a:endParaRPr lang="en-US" sz="1000" b="1" dirty="0">
              <a:latin typeface="Times New Roman" pitchFamily="18" charset="0"/>
              <a:cs typeface="Times New Roman" pitchFamily="18" charset="0"/>
            </a:endParaRPr>
          </a:p>
        </p:txBody>
      </p:sp>
      <p:grpSp>
        <p:nvGrpSpPr>
          <p:cNvPr id="36" name="Group 35"/>
          <p:cNvGrpSpPr/>
          <p:nvPr/>
        </p:nvGrpSpPr>
        <p:grpSpPr>
          <a:xfrm>
            <a:off x="872501" y="3436538"/>
            <a:ext cx="6420486" cy="304800"/>
            <a:chOff x="1483677" y="3749840"/>
            <a:chExt cx="6420486" cy="304800"/>
          </a:xfrm>
          <a:solidFill>
            <a:schemeClr val="accent3">
              <a:lumMod val="75000"/>
            </a:schemeClr>
          </a:solidFill>
        </p:grpSpPr>
        <p:sp>
          <p:nvSpPr>
            <p:cNvPr id="37" name="Rectangle 36"/>
            <p:cNvSpPr/>
            <p:nvPr/>
          </p:nvSpPr>
          <p:spPr>
            <a:xfrm>
              <a:off x="7490975"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30</a:t>
              </a:r>
              <a:endParaRPr lang="en-US" sz="1000" dirty="0"/>
            </a:p>
          </p:txBody>
        </p:sp>
        <p:sp>
          <p:nvSpPr>
            <p:cNvPr id="38" name="Rectangle 37"/>
            <p:cNvSpPr/>
            <p:nvPr/>
          </p:nvSpPr>
          <p:spPr>
            <a:xfrm>
              <a:off x="7077786"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29</a:t>
              </a:r>
              <a:endParaRPr lang="en-US" sz="1000" dirty="0"/>
            </a:p>
          </p:txBody>
        </p:sp>
        <p:sp>
          <p:nvSpPr>
            <p:cNvPr id="39" name="Rectangle 38"/>
            <p:cNvSpPr/>
            <p:nvPr/>
          </p:nvSpPr>
          <p:spPr>
            <a:xfrm>
              <a:off x="6664598"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28</a:t>
              </a:r>
              <a:endParaRPr lang="en-US" sz="1000" dirty="0"/>
            </a:p>
          </p:txBody>
        </p:sp>
        <p:sp>
          <p:nvSpPr>
            <p:cNvPr id="42" name="Rectangle 41"/>
            <p:cNvSpPr/>
            <p:nvPr/>
          </p:nvSpPr>
          <p:spPr>
            <a:xfrm>
              <a:off x="6251410"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27</a:t>
              </a:r>
              <a:endParaRPr lang="en-US" sz="1000" dirty="0"/>
            </a:p>
          </p:txBody>
        </p:sp>
        <p:sp>
          <p:nvSpPr>
            <p:cNvPr id="43" name="Rectangle 42"/>
            <p:cNvSpPr/>
            <p:nvPr/>
          </p:nvSpPr>
          <p:spPr>
            <a:xfrm>
              <a:off x="2723242"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3</a:t>
              </a:r>
              <a:endParaRPr lang="en-US" sz="1000" dirty="0"/>
            </a:p>
          </p:txBody>
        </p:sp>
        <p:sp>
          <p:nvSpPr>
            <p:cNvPr id="44" name="Rectangle 43"/>
            <p:cNvSpPr/>
            <p:nvPr/>
          </p:nvSpPr>
          <p:spPr>
            <a:xfrm>
              <a:off x="2310054"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a:t>
              </a:r>
              <a:endParaRPr lang="en-US" sz="1000" dirty="0"/>
            </a:p>
          </p:txBody>
        </p:sp>
        <p:sp>
          <p:nvSpPr>
            <p:cNvPr id="47" name="Rectangle 46"/>
            <p:cNvSpPr/>
            <p:nvPr/>
          </p:nvSpPr>
          <p:spPr>
            <a:xfrm>
              <a:off x="1896866"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1</a:t>
              </a:r>
              <a:endParaRPr lang="en-US" sz="1000" dirty="0"/>
            </a:p>
          </p:txBody>
        </p:sp>
        <p:sp>
          <p:nvSpPr>
            <p:cNvPr id="48" name="Rectangle 47"/>
            <p:cNvSpPr/>
            <p:nvPr/>
          </p:nvSpPr>
          <p:spPr>
            <a:xfrm>
              <a:off x="1483677"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0</a:t>
              </a:r>
              <a:endParaRPr lang="en-US" sz="1000" dirty="0"/>
            </a:p>
          </p:txBody>
        </p:sp>
        <p:cxnSp>
          <p:nvCxnSpPr>
            <p:cNvPr id="49" name="Straight Arrow Connector 48"/>
            <p:cNvCxnSpPr>
              <a:stCxn id="43" idx="3"/>
              <a:endCxn id="42" idx="1"/>
            </p:cNvCxnSpPr>
            <p:nvPr/>
          </p:nvCxnSpPr>
          <p:spPr>
            <a:xfrm>
              <a:off x="3136431" y="3902240"/>
              <a:ext cx="3114979" cy="0"/>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013847" y="3758260"/>
              <a:ext cx="1018363" cy="27699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John’s Age</a:t>
              </a:r>
              <a:endParaRPr lang="en-US" sz="1200" b="1" dirty="0">
                <a:latin typeface="Times New Roman" pitchFamily="18" charset="0"/>
                <a:cs typeface="Times New Roman" pitchFamily="18" charset="0"/>
              </a:endParaRPr>
            </a:p>
          </p:txBody>
        </p:sp>
      </p:grpSp>
      <p:sp>
        <p:nvSpPr>
          <p:cNvPr id="52" name="Rectangle 51"/>
          <p:cNvSpPr/>
          <p:nvPr/>
        </p:nvSpPr>
        <p:spPr>
          <a:xfrm>
            <a:off x="6701357" y="3130809"/>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t>14th</a:t>
            </a:r>
            <a:endParaRPr lang="en-US" sz="1000" dirty="0"/>
          </a:p>
        </p:txBody>
      </p:sp>
      <p:sp>
        <p:nvSpPr>
          <p:cNvPr id="54" name="Rectangle 53"/>
          <p:cNvSpPr/>
          <p:nvPr/>
        </p:nvSpPr>
        <p:spPr>
          <a:xfrm>
            <a:off x="803090"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3 BC</a:t>
            </a:r>
            <a:endParaRPr lang="en-US" sz="1000" dirty="0"/>
          </a:p>
        </p:txBody>
      </p:sp>
      <p:cxnSp>
        <p:nvCxnSpPr>
          <p:cNvPr id="55" name="Straight Arrow Connector 54"/>
          <p:cNvCxnSpPr>
            <a:stCxn id="32" idx="2"/>
            <a:endCxn id="37" idx="1"/>
          </p:cNvCxnSpPr>
          <p:nvPr/>
        </p:nvCxnSpPr>
        <p:spPr>
          <a:xfrm>
            <a:off x="3715193" y="2443693"/>
            <a:ext cx="3164606" cy="11452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433091" y="2383498"/>
            <a:ext cx="652576"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000" b="1" dirty="0" smtClean="0">
                <a:latin typeface="Times New Roman" pitchFamily="18" charset="0"/>
                <a:cs typeface="Times New Roman" pitchFamily="18" charset="0"/>
              </a:rPr>
              <a:t>Tiberius</a:t>
            </a:r>
            <a:endParaRPr lang="en-US" sz="1000" b="1" dirty="0">
              <a:latin typeface="Times New Roman" pitchFamily="18" charset="0"/>
              <a:cs typeface="Times New Roman" pitchFamily="18" charset="0"/>
            </a:endParaRPr>
          </a:p>
        </p:txBody>
      </p:sp>
      <p:cxnSp>
        <p:nvCxnSpPr>
          <p:cNvPr id="61" name="Straight Arrow Connector 60"/>
          <p:cNvCxnSpPr>
            <a:stCxn id="60" idx="1"/>
            <a:endCxn id="52" idx="0"/>
          </p:cNvCxnSpPr>
          <p:nvPr/>
        </p:nvCxnSpPr>
        <p:spPr>
          <a:xfrm flipH="1">
            <a:off x="6907951" y="2506609"/>
            <a:ext cx="525140" cy="624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780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right)">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Rectangle 11"/>
          <p:cNvSpPr/>
          <p:nvPr/>
        </p:nvSpPr>
        <p:spPr>
          <a:xfrm>
            <a:off x="7226497"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t>29 AD</a:t>
            </a:r>
            <a:endParaRPr lang="en-US" sz="1000" dirty="0"/>
          </a:p>
        </p:txBody>
      </p:sp>
      <p:sp>
        <p:nvSpPr>
          <p:cNvPr id="13" name="Rectangle 12"/>
          <p:cNvSpPr/>
          <p:nvPr/>
        </p:nvSpPr>
        <p:spPr>
          <a:xfrm>
            <a:off x="6813309"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28</a:t>
            </a:r>
            <a:endParaRPr lang="en-US" sz="1000" dirty="0"/>
          </a:p>
        </p:txBody>
      </p:sp>
      <p:sp>
        <p:nvSpPr>
          <p:cNvPr id="16" name="Rectangle 15"/>
          <p:cNvSpPr/>
          <p:nvPr/>
        </p:nvSpPr>
        <p:spPr>
          <a:xfrm>
            <a:off x="6400121"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27</a:t>
            </a:r>
            <a:endParaRPr lang="en-US" sz="1000" dirty="0"/>
          </a:p>
        </p:txBody>
      </p:sp>
      <p:sp>
        <p:nvSpPr>
          <p:cNvPr id="17" name="Rectangle 16"/>
          <p:cNvSpPr/>
          <p:nvPr/>
        </p:nvSpPr>
        <p:spPr>
          <a:xfrm>
            <a:off x="5986932"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26</a:t>
            </a:r>
            <a:endParaRPr lang="en-US" sz="1000" dirty="0"/>
          </a:p>
        </p:txBody>
      </p:sp>
      <p:sp>
        <p:nvSpPr>
          <p:cNvPr id="20" name="Rectangle 19"/>
          <p:cNvSpPr/>
          <p:nvPr/>
        </p:nvSpPr>
        <p:spPr>
          <a:xfrm>
            <a:off x="2458765"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a:t>
            </a:r>
            <a:endParaRPr lang="en-US" sz="1000" dirty="0"/>
          </a:p>
        </p:txBody>
      </p:sp>
      <p:sp>
        <p:nvSpPr>
          <p:cNvPr id="21" name="Rectangle 20"/>
          <p:cNvSpPr/>
          <p:nvPr/>
        </p:nvSpPr>
        <p:spPr>
          <a:xfrm>
            <a:off x="2045577"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1</a:t>
            </a:r>
            <a:endParaRPr lang="en-US" sz="1000" dirty="0"/>
          </a:p>
        </p:txBody>
      </p:sp>
      <p:sp>
        <p:nvSpPr>
          <p:cNvPr id="24" name="Rectangle 23"/>
          <p:cNvSpPr/>
          <p:nvPr/>
        </p:nvSpPr>
        <p:spPr>
          <a:xfrm>
            <a:off x="1632388"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1 BC</a:t>
            </a:r>
            <a:endParaRPr lang="en-US" sz="1000" dirty="0"/>
          </a:p>
        </p:txBody>
      </p:sp>
      <p:sp>
        <p:nvSpPr>
          <p:cNvPr id="27" name="Rectangle 26"/>
          <p:cNvSpPr/>
          <p:nvPr/>
        </p:nvSpPr>
        <p:spPr>
          <a:xfrm>
            <a:off x="1219200"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 BC</a:t>
            </a:r>
            <a:endParaRPr lang="en-US" sz="1000" dirty="0"/>
          </a:p>
        </p:txBody>
      </p:sp>
      <p:cxnSp>
        <p:nvCxnSpPr>
          <p:cNvPr id="31" name="Straight Arrow Connector 30"/>
          <p:cNvCxnSpPr>
            <a:stCxn id="20" idx="3"/>
            <a:endCxn id="17" idx="1"/>
          </p:cNvCxnSpPr>
          <p:nvPr/>
        </p:nvCxnSpPr>
        <p:spPr>
          <a:xfrm>
            <a:off x="2871953" y="4207040"/>
            <a:ext cx="3114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72501" y="1612696"/>
            <a:ext cx="3860366"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To fix this problem they change Tiberius’ reign like this:</a:t>
            </a:r>
            <a:endParaRPr lang="en-US" sz="1200" b="1" dirty="0">
              <a:latin typeface="Times New Roman" pitchFamily="18" charset="0"/>
              <a:cs typeface="Times New Roman" pitchFamily="18" charset="0"/>
            </a:endParaRPr>
          </a:p>
        </p:txBody>
      </p:sp>
      <p:grpSp>
        <p:nvGrpSpPr>
          <p:cNvPr id="2" name="Group 1"/>
          <p:cNvGrpSpPr/>
          <p:nvPr/>
        </p:nvGrpSpPr>
        <p:grpSpPr>
          <a:xfrm>
            <a:off x="1102662" y="3749840"/>
            <a:ext cx="6420486" cy="304800"/>
            <a:chOff x="1483677" y="3749840"/>
            <a:chExt cx="6420486" cy="304800"/>
          </a:xfrm>
        </p:grpSpPr>
        <p:sp>
          <p:nvSpPr>
            <p:cNvPr id="14" name="Rectangle 13"/>
            <p:cNvSpPr/>
            <p:nvPr/>
          </p:nvSpPr>
          <p:spPr>
            <a:xfrm>
              <a:off x="7490975"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30</a:t>
              </a:r>
              <a:endParaRPr lang="en-US" sz="1000" dirty="0"/>
            </a:p>
          </p:txBody>
        </p:sp>
        <p:sp>
          <p:nvSpPr>
            <p:cNvPr id="15" name="Rectangle 14"/>
            <p:cNvSpPr/>
            <p:nvPr/>
          </p:nvSpPr>
          <p:spPr>
            <a:xfrm>
              <a:off x="7077786"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29</a:t>
              </a:r>
              <a:endParaRPr lang="en-US" sz="1000" dirty="0"/>
            </a:p>
          </p:txBody>
        </p:sp>
        <p:sp>
          <p:nvSpPr>
            <p:cNvPr id="18" name="Rectangle 17"/>
            <p:cNvSpPr/>
            <p:nvPr/>
          </p:nvSpPr>
          <p:spPr>
            <a:xfrm>
              <a:off x="6664598"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28</a:t>
              </a:r>
              <a:endParaRPr lang="en-US" sz="1000" dirty="0"/>
            </a:p>
          </p:txBody>
        </p:sp>
        <p:sp>
          <p:nvSpPr>
            <p:cNvPr id="19" name="Rectangle 18"/>
            <p:cNvSpPr/>
            <p:nvPr/>
          </p:nvSpPr>
          <p:spPr>
            <a:xfrm>
              <a:off x="6251410"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27</a:t>
              </a:r>
              <a:endParaRPr lang="en-US" sz="1000" dirty="0"/>
            </a:p>
          </p:txBody>
        </p:sp>
        <p:sp>
          <p:nvSpPr>
            <p:cNvPr id="22" name="Rectangle 21"/>
            <p:cNvSpPr/>
            <p:nvPr/>
          </p:nvSpPr>
          <p:spPr>
            <a:xfrm>
              <a:off x="2723242"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3</a:t>
              </a:r>
              <a:endParaRPr lang="en-US" sz="1000" dirty="0"/>
            </a:p>
          </p:txBody>
        </p:sp>
        <p:sp>
          <p:nvSpPr>
            <p:cNvPr id="23" name="Rectangle 22"/>
            <p:cNvSpPr/>
            <p:nvPr/>
          </p:nvSpPr>
          <p:spPr>
            <a:xfrm>
              <a:off x="2310054"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a:t>
              </a:r>
              <a:endParaRPr lang="en-US" sz="1000" dirty="0"/>
            </a:p>
          </p:txBody>
        </p:sp>
        <p:sp>
          <p:nvSpPr>
            <p:cNvPr id="28" name="Rectangle 27"/>
            <p:cNvSpPr/>
            <p:nvPr/>
          </p:nvSpPr>
          <p:spPr>
            <a:xfrm>
              <a:off x="1896866"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1</a:t>
              </a:r>
              <a:endParaRPr lang="en-US" sz="1000" dirty="0"/>
            </a:p>
          </p:txBody>
        </p:sp>
        <p:sp>
          <p:nvSpPr>
            <p:cNvPr id="29" name="Rectangle 28"/>
            <p:cNvSpPr/>
            <p:nvPr/>
          </p:nvSpPr>
          <p:spPr>
            <a:xfrm>
              <a:off x="1483677"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0</a:t>
              </a:r>
              <a:endParaRPr lang="en-US" sz="1000" dirty="0"/>
            </a:p>
          </p:txBody>
        </p:sp>
        <p:cxnSp>
          <p:nvCxnSpPr>
            <p:cNvPr id="30" name="Straight Arrow Connector 29"/>
            <p:cNvCxnSpPr>
              <a:stCxn id="22" idx="3"/>
              <a:endCxn id="19" idx="1"/>
            </p:cNvCxnSpPr>
            <p:nvPr/>
          </p:nvCxnSpPr>
          <p:spPr>
            <a:xfrm>
              <a:off x="3136431" y="3902240"/>
              <a:ext cx="3114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013847" y="3758260"/>
              <a:ext cx="1018363" cy="26161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100" b="1" dirty="0" smtClean="0">
                  <a:latin typeface="Times New Roman" pitchFamily="18" charset="0"/>
                  <a:cs typeface="Times New Roman" pitchFamily="18" charset="0"/>
                </a:rPr>
                <a:t>Yeshua’s Age</a:t>
              </a:r>
              <a:endParaRPr lang="en-US" sz="1100" b="1" dirty="0">
                <a:latin typeface="Times New Roman" pitchFamily="18" charset="0"/>
                <a:cs typeface="Times New Roman" pitchFamily="18" charset="0"/>
              </a:endParaRPr>
            </a:p>
          </p:txBody>
        </p:sp>
      </p:grpSp>
      <p:sp>
        <p:nvSpPr>
          <p:cNvPr id="57" name="Rectangle 56"/>
          <p:cNvSpPr/>
          <p:nvPr/>
        </p:nvSpPr>
        <p:spPr>
          <a:xfrm>
            <a:off x="3920260" y="4082441"/>
            <a:ext cx="1018363"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000" b="1" dirty="0" smtClean="0">
                <a:latin typeface="Times New Roman" pitchFamily="18" charset="0"/>
                <a:cs typeface="Times New Roman" pitchFamily="18" charset="0"/>
              </a:rPr>
              <a:t>BC/AD system</a:t>
            </a:r>
            <a:endParaRPr lang="en-US" sz="1000" b="1" dirty="0">
              <a:latin typeface="Times New Roman" pitchFamily="18" charset="0"/>
              <a:cs typeface="Times New Roman" pitchFamily="18" charset="0"/>
            </a:endParaRPr>
          </a:p>
        </p:txBody>
      </p:sp>
      <p:grpSp>
        <p:nvGrpSpPr>
          <p:cNvPr id="36" name="Group 35"/>
          <p:cNvGrpSpPr/>
          <p:nvPr/>
        </p:nvGrpSpPr>
        <p:grpSpPr>
          <a:xfrm>
            <a:off x="872501" y="3436538"/>
            <a:ext cx="6420486" cy="304800"/>
            <a:chOff x="1483677" y="3749840"/>
            <a:chExt cx="6420486" cy="304800"/>
          </a:xfrm>
          <a:solidFill>
            <a:schemeClr val="accent3">
              <a:lumMod val="75000"/>
            </a:schemeClr>
          </a:solidFill>
        </p:grpSpPr>
        <p:sp>
          <p:nvSpPr>
            <p:cNvPr id="37" name="Rectangle 36"/>
            <p:cNvSpPr/>
            <p:nvPr/>
          </p:nvSpPr>
          <p:spPr>
            <a:xfrm>
              <a:off x="7490975"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30</a:t>
              </a:r>
              <a:endParaRPr lang="en-US" sz="1000" dirty="0"/>
            </a:p>
          </p:txBody>
        </p:sp>
        <p:sp>
          <p:nvSpPr>
            <p:cNvPr id="38" name="Rectangle 37"/>
            <p:cNvSpPr/>
            <p:nvPr/>
          </p:nvSpPr>
          <p:spPr>
            <a:xfrm>
              <a:off x="7077786"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29</a:t>
              </a:r>
              <a:endParaRPr lang="en-US" sz="1000" dirty="0"/>
            </a:p>
          </p:txBody>
        </p:sp>
        <p:sp>
          <p:nvSpPr>
            <p:cNvPr id="39" name="Rectangle 38"/>
            <p:cNvSpPr/>
            <p:nvPr/>
          </p:nvSpPr>
          <p:spPr>
            <a:xfrm>
              <a:off x="6664598"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28</a:t>
              </a:r>
              <a:endParaRPr lang="en-US" sz="1000" dirty="0"/>
            </a:p>
          </p:txBody>
        </p:sp>
        <p:sp>
          <p:nvSpPr>
            <p:cNvPr id="42" name="Rectangle 41"/>
            <p:cNvSpPr/>
            <p:nvPr/>
          </p:nvSpPr>
          <p:spPr>
            <a:xfrm>
              <a:off x="6251410"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27</a:t>
              </a:r>
              <a:endParaRPr lang="en-US" sz="1000" dirty="0"/>
            </a:p>
          </p:txBody>
        </p:sp>
        <p:sp>
          <p:nvSpPr>
            <p:cNvPr id="43" name="Rectangle 42"/>
            <p:cNvSpPr/>
            <p:nvPr/>
          </p:nvSpPr>
          <p:spPr>
            <a:xfrm>
              <a:off x="2723242"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3</a:t>
              </a:r>
              <a:endParaRPr lang="en-US" sz="1000" dirty="0"/>
            </a:p>
          </p:txBody>
        </p:sp>
        <p:sp>
          <p:nvSpPr>
            <p:cNvPr id="44" name="Rectangle 43"/>
            <p:cNvSpPr/>
            <p:nvPr/>
          </p:nvSpPr>
          <p:spPr>
            <a:xfrm>
              <a:off x="2310054"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a:t>
              </a:r>
              <a:endParaRPr lang="en-US" sz="1000" dirty="0"/>
            </a:p>
          </p:txBody>
        </p:sp>
        <p:sp>
          <p:nvSpPr>
            <p:cNvPr id="47" name="Rectangle 46"/>
            <p:cNvSpPr/>
            <p:nvPr/>
          </p:nvSpPr>
          <p:spPr>
            <a:xfrm>
              <a:off x="1896866"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1</a:t>
              </a:r>
              <a:endParaRPr lang="en-US" sz="1000" dirty="0"/>
            </a:p>
          </p:txBody>
        </p:sp>
        <p:sp>
          <p:nvSpPr>
            <p:cNvPr id="48" name="Rectangle 47"/>
            <p:cNvSpPr/>
            <p:nvPr/>
          </p:nvSpPr>
          <p:spPr>
            <a:xfrm>
              <a:off x="1483677" y="3749840"/>
              <a:ext cx="413188" cy="304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0</a:t>
              </a:r>
              <a:endParaRPr lang="en-US" sz="1000" dirty="0"/>
            </a:p>
          </p:txBody>
        </p:sp>
        <p:cxnSp>
          <p:nvCxnSpPr>
            <p:cNvPr id="49" name="Straight Arrow Connector 48"/>
            <p:cNvCxnSpPr>
              <a:stCxn id="43" idx="3"/>
              <a:endCxn id="42" idx="1"/>
            </p:cNvCxnSpPr>
            <p:nvPr/>
          </p:nvCxnSpPr>
          <p:spPr>
            <a:xfrm>
              <a:off x="3136431" y="3902240"/>
              <a:ext cx="3114979" cy="0"/>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013847" y="3758260"/>
              <a:ext cx="1018363" cy="27699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John’s Age</a:t>
              </a:r>
              <a:endParaRPr lang="en-US" sz="1200" b="1" dirty="0">
                <a:latin typeface="Times New Roman" pitchFamily="18" charset="0"/>
                <a:cs typeface="Times New Roman" pitchFamily="18" charset="0"/>
              </a:endParaRPr>
            </a:p>
          </p:txBody>
        </p:sp>
      </p:grpSp>
      <p:sp>
        <p:nvSpPr>
          <p:cNvPr id="54" name="Rectangle 53"/>
          <p:cNvSpPr/>
          <p:nvPr/>
        </p:nvSpPr>
        <p:spPr>
          <a:xfrm>
            <a:off x="803090"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3 BC</a:t>
            </a:r>
            <a:endParaRPr lang="en-US" sz="1000" dirty="0"/>
          </a:p>
        </p:txBody>
      </p:sp>
      <p:grpSp>
        <p:nvGrpSpPr>
          <p:cNvPr id="4" name="Group 3"/>
          <p:cNvGrpSpPr/>
          <p:nvPr/>
        </p:nvGrpSpPr>
        <p:grpSpPr>
          <a:xfrm>
            <a:off x="6701357" y="2383498"/>
            <a:ext cx="1384310" cy="1053040"/>
            <a:chOff x="6701357" y="2383498"/>
            <a:chExt cx="1384310" cy="1053040"/>
          </a:xfrm>
        </p:grpSpPr>
        <p:sp>
          <p:nvSpPr>
            <p:cNvPr id="33" name="Rectangle 32"/>
            <p:cNvSpPr/>
            <p:nvPr/>
          </p:nvSpPr>
          <p:spPr>
            <a:xfrm>
              <a:off x="7109960" y="3131738"/>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t>15th</a:t>
              </a:r>
              <a:endParaRPr lang="en-US" sz="1000" dirty="0"/>
            </a:p>
          </p:txBody>
        </p:sp>
        <p:sp>
          <p:nvSpPr>
            <p:cNvPr id="52" name="Rectangle 51"/>
            <p:cNvSpPr/>
            <p:nvPr/>
          </p:nvSpPr>
          <p:spPr>
            <a:xfrm>
              <a:off x="6701357" y="3130809"/>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t>14th</a:t>
              </a:r>
              <a:endParaRPr lang="en-US" sz="1000" dirty="0"/>
            </a:p>
          </p:txBody>
        </p:sp>
        <p:sp>
          <p:nvSpPr>
            <p:cNvPr id="60" name="Rectangle 59"/>
            <p:cNvSpPr/>
            <p:nvPr/>
          </p:nvSpPr>
          <p:spPr>
            <a:xfrm>
              <a:off x="7433091" y="2383498"/>
              <a:ext cx="652576"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000" b="1" dirty="0" smtClean="0">
                  <a:latin typeface="Times New Roman" pitchFamily="18" charset="0"/>
                  <a:cs typeface="Times New Roman" pitchFamily="18" charset="0"/>
                </a:rPr>
                <a:t>Tiberius</a:t>
              </a:r>
              <a:endParaRPr lang="en-US" sz="1000" b="1" dirty="0">
                <a:latin typeface="Times New Roman" pitchFamily="18" charset="0"/>
                <a:cs typeface="Times New Roman" pitchFamily="18" charset="0"/>
              </a:endParaRPr>
            </a:p>
          </p:txBody>
        </p:sp>
        <p:cxnSp>
          <p:nvCxnSpPr>
            <p:cNvPr id="61" name="Straight Arrow Connector 60"/>
            <p:cNvCxnSpPr>
              <a:stCxn id="60" idx="1"/>
              <a:endCxn id="52" idx="0"/>
            </p:cNvCxnSpPr>
            <p:nvPr/>
          </p:nvCxnSpPr>
          <p:spPr>
            <a:xfrm flipH="1">
              <a:off x="6907951" y="2506609"/>
              <a:ext cx="525140" cy="624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5" name="Straight Arrow Connector 54"/>
          <p:cNvCxnSpPr>
            <a:stCxn id="32" idx="2"/>
            <a:endCxn id="52" idx="1"/>
          </p:cNvCxnSpPr>
          <p:nvPr/>
        </p:nvCxnSpPr>
        <p:spPr>
          <a:xfrm>
            <a:off x="2802684" y="1889695"/>
            <a:ext cx="3898673" cy="1393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21331" y="4736930"/>
            <a:ext cx="5685384"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But, there is no coin evidence for this reckoning.  There is no inscription evidence for it. And no contemporary Roman historian dated this way.</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There are two tricks they use to pull this off.  Some tell us that the Jewish method of reckoning is to use a non-accession method of dating so that they can back date Tiberius 1</a:t>
            </a:r>
            <a:r>
              <a:rPr lang="en-US" sz="1200" b="1" baseline="30000" dirty="0" smtClean="0">
                <a:latin typeface="Times New Roman" pitchFamily="18" charset="0"/>
                <a:cs typeface="Times New Roman" pitchFamily="18" charset="0"/>
              </a:rPr>
              <a:t>st</a:t>
            </a:r>
            <a:r>
              <a:rPr lang="en-US" sz="1200" b="1" dirty="0" smtClean="0">
                <a:latin typeface="Times New Roman" pitchFamily="18" charset="0"/>
                <a:cs typeface="Times New Roman" pitchFamily="18" charset="0"/>
              </a:rPr>
              <a:t> year to AD 13 and count his 2</a:t>
            </a:r>
            <a:r>
              <a:rPr lang="en-US" sz="1200" b="1" baseline="30000" dirty="0" smtClean="0">
                <a:latin typeface="Times New Roman" pitchFamily="18" charset="0"/>
                <a:cs typeface="Times New Roman" pitchFamily="18" charset="0"/>
              </a:rPr>
              <a:t>nd</a:t>
            </a:r>
            <a:r>
              <a:rPr lang="en-US" sz="1200" b="1" dirty="0" smtClean="0">
                <a:latin typeface="Times New Roman" pitchFamily="18" charset="0"/>
                <a:cs typeface="Times New Roman" pitchFamily="18" charset="0"/>
              </a:rPr>
              <a:t> year after Tishri 1, AD 14.</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Others tell us that Luke used the </a:t>
            </a:r>
            <a:r>
              <a:rPr lang="en-US" sz="1200" b="1" dirty="0" err="1" smtClean="0">
                <a:latin typeface="Times New Roman" pitchFamily="18" charset="0"/>
                <a:cs typeface="Times New Roman" pitchFamily="18" charset="0"/>
              </a:rPr>
              <a:t>Syrio</a:t>
            </a:r>
            <a:r>
              <a:rPr lang="en-US" sz="1200" b="1" dirty="0" smtClean="0">
                <a:latin typeface="Times New Roman" pitchFamily="18" charset="0"/>
                <a:cs typeface="Times New Roman" pitchFamily="18" charset="0"/>
              </a:rPr>
              <a:t>-Macedonian Calendar the same way, but counting year 1 before October AD 14, and year 2 after October AD 14.</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452629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05556E-6 4.44444E-6 L -0.04653 4.44444E-6 " pathEditMode="relative" rAng="0" ptsTypes="AA">
                                      <p:cBhvr>
                                        <p:cTn id="6" dur="2000" fill="hold"/>
                                        <p:tgtEl>
                                          <p:spTgt spid="4"/>
                                        </p:tgtEl>
                                        <p:attrNameLst>
                                          <p:attrName>ppt_x</p:attrName>
                                          <p:attrName>ppt_y</p:attrName>
                                        </p:attrNameLst>
                                      </p:cBhvr>
                                      <p:rCtr x="-2326" y="0"/>
                                    </p:animMotion>
                                  </p:childTnLst>
                                </p:cTn>
                              </p:par>
                            </p:childTnLst>
                          </p:cTn>
                        </p:par>
                        <p:par>
                          <p:cTn id="7" fill="hold">
                            <p:stCondLst>
                              <p:cond delay="2000"/>
                            </p:stCondLst>
                            <p:childTnLst>
                              <p:par>
                                <p:cTn id="8" presetID="22" presetClass="entr" presetSubtype="8" fill="hold" nodeType="afterEffect">
                                  <p:stCondLst>
                                    <p:cond delay="100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5" name="Rectangle 44"/>
          <p:cNvSpPr/>
          <p:nvPr/>
        </p:nvSpPr>
        <p:spPr>
          <a:xfrm>
            <a:off x="1175331" y="393530"/>
            <a:ext cx="568538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black arrow is Tishri 1, and the red one when Augustus died, and Tiberius became unofficial  ruler. After Tishri 1, the Roman Senate made him “head of state.”</a:t>
            </a:r>
            <a:endParaRPr lang="en-US" sz="1200" b="1" dirty="0">
              <a:latin typeface="Times New Roman" pitchFamily="18" charset="0"/>
              <a:cs typeface="Times New Roman" pitchFamily="18" charset="0"/>
            </a:endParaRPr>
          </a:p>
        </p:txBody>
      </p:sp>
      <p:sp>
        <p:nvSpPr>
          <p:cNvPr id="46" name="Rectangle 45"/>
          <p:cNvSpPr/>
          <p:nvPr/>
        </p:nvSpPr>
        <p:spPr>
          <a:xfrm>
            <a:off x="302800" y="19549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50" name="Rectangle 49"/>
          <p:cNvSpPr/>
          <p:nvPr/>
        </p:nvSpPr>
        <p:spPr>
          <a:xfrm>
            <a:off x="1445800" y="19549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53" name="Rectangle 52"/>
          <p:cNvSpPr/>
          <p:nvPr/>
        </p:nvSpPr>
        <p:spPr>
          <a:xfrm>
            <a:off x="2588800" y="19549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16</a:t>
            </a:r>
            <a:endParaRPr lang="en-US" dirty="0"/>
          </a:p>
        </p:txBody>
      </p:sp>
      <p:sp>
        <p:nvSpPr>
          <p:cNvPr id="58" name="Rectangle 57"/>
          <p:cNvSpPr/>
          <p:nvPr/>
        </p:nvSpPr>
        <p:spPr>
          <a:xfrm>
            <a:off x="3731800" y="19549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17</a:t>
            </a:r>
            <a:endParaRPr lang="en-US" dirty="0"/>
          </a:p>
        </p:txBody>
      </p:sp>
      <p:sp>
        <p:nvSpPr>
          <p:cNvPr id="59" name="Rectangle 58"/>
          <p:cNvSpPr/>
          <p:nvPr/>
        </p:nvSpPr>
        <p:spPr>
          <a:xfrm>
            <a:off x="5789200" y="19549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62" name="Rectangle 61"/>
          <p:cNvSpPr/>
          <p:nvPr/>
        </p:nvSpPr>
        <p:spPr>
          <a:xfrm>
            <a:off x="6932200" y="19549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cxnSp>
        <p:nvCxnSpPr>
          <p:cNvPr id="63" name="Straight Arrow Connector 62"/>
          <p:cNvCxnSpPr>
            <a:stCxn id="58" idx="3"/>
            <a:endCxn id="59" idx="1"/>
          </p:cNvCxnSpPr>
          <p:nvPr/>
        </p:nvCxnSpPr>
        <p:spPr>
          <a:xfrm>
            <a:off x="4874800" y="2107306"/>
            <a:ext cx="914400"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161053" y="1650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65" name="Rectangle 64"/>
          <p:cNvSpPr/>
          <p:nvPr/>
        </p:nvSpPr>
        <p:spPr>
          <a:xfrm>
            <a:off x="2304053" y="1650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66" name="Rectangle 65"/>
          <p:cNvSpPr/>
          <p:nvPr/>
        </p:nvSpPr>
        <p:spPr>
          <a:xfrm>
            <a:off x="3447053" y="1650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
        <p:nvSpPr>
          <p:cNvPr id="67" name="Rectangle 66"/>
          <p:cNvSpPr/>
          <p:nvPr/>
        </p:nvSpPr>
        <p:spPr>
          <a:xfrm>
            <a:off x="6615368" y="1650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68" name="Rectangle 67"/>
          <p:cNvSpPr/>
          <p:nvPr/>
        </p:nvSpPr>
        <p:spPr>
          <a:xfrm>
            <a:off x="5472368" y="1650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cxnSp>
        <p:nvCxnSpPr>
          <p:cNvPr id="69" name="Straight Arrow Connector 68"/>
          <p:cNvCxnSpPr>
            <a:stCxn id="66" idx="3"/>
            <a:endCxn id="68" idx="1"/>
          </p:cNvCxnSpPr>
          <p:nvPr/>
        </p:nvCxnSpPr>
        <p:spPr>
          <a:xfrm>
            <a:off x="4590053" y="1802506"/>
            <a:ext cx="882315"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2800"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84" name="Rectangle 83"/>
          <p:cNvSpPr/>
          <p:nvPr/>
        </p:nvSpPr>
        <p:spPr>
          <a:xfrm>
            <a:off x="1445800"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85" name="Rectangle 84"/>
          <p:cNvSpPr/>
          <p:nvPr/>
        </p:nvSpPr>
        <p:spPr>
          <a:xfrm>
            <a:off x="2588800"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16</a:t>
            </a:r>
            <a:endParaRPr lang="en-US" dirty="0"/>
          </a:p>
        </p:txBody>
      </p:sp>
      <p:sp>
        <p:nvSpPr>
          <p:cNvPr id="86" name="Rectangle 85"/>
          <p:cNvSpPr/>
          <p:nvPr/>
        </p:nvSpPr>
        <p:spPr>
          <a:xfrm>
            <a:off x="3731800"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17</a:t>
            </a:r>
            <a:endParaRPr lang="en-US" dirty="0"/>
          </a:p>
        </p:txBody>
      </p:sp>
      <p:sp>
        <p:nvSpPr>
          <p:cNvPr id="87" name="Rectangle 86"/>
          <p:cNvSpPr/>
          <p:nvPr/>
        </p:nvSpPr>
        <p:spPr>
          <a:xfrm>
            <a:off x="6644367"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88" name="Rectangle 87"/>
          <p:cNvSpPr/>
          <p:nvPr/>
        </p:nvSpPr>
        <p:spPr>
          <a:xfrm>
            <a:off x="7787367"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cxnSp>
        <p:nvCxnSpPr>
          <p:cNvPr id="89" name="Straight Arrow Connector 88"/>
          <p:cNvCxnSpPr>
            <a:stCxn id="86" idx="3"/>
            <a:endCxn id="97" idx="1"/>
          </p:cNvCxnSpPr>
          <p:nvPr/>
        </p:nvCxnSpPr>
        <p:spPr>
          <a:xfrm>
            <a:off x="4874800" y="3707506"/>
            <a:ext cx="626567"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96596" y="32503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91" name="Rectangle 90"/>
          <p:cNvSpPr/>
          <p:nvPr/>
        </p:nvSpPr>
        <p:spPr>
          <a:xfrm>
            <a:off x="1239596" y="32503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92" name="Rectangle 91"/>
          <p:cNvSpPr/>
          <p:nvPr/>
        </p:nvSpPr>
        <p:spPr>
          <a:xfrm>
            <a:off x="2382596" y="32503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
        <p:nvSpPr>
          <p:cNvPr id="93" name="Rectangle 92"/>
          <p:cNvSpPr/>
          <p:nvPr/>
        </p:nvSpPr>
        <p:spPr>
          <a:xfrm>
            <a:off x="6406078" y="32503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94" name="Rectangle 93"/>
          <p:cNvSpPr/>
          <p:nvPr/>
        </p:nvSpPr>
        <p:spPr>
          <a:xfrm>
            <a:off x="5263078" y="32503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cxnSp>
        <p:nvCxnSpPr>
          <p:cNvPr id="95" name="Straight Arrow Connector 94"/>
          <p:cNvCxnSpPr>
            <a:stCxn id="92" idx="3"/>
            <a:endCxn id="94" idx="1"/>
          </p:cNvCxnSpPr>
          <p:nvPr/>
        </p:nvCxnSpPr>
        <p:spPr>
          <a:xfrm>
            <a:off x="3525596" y="3402706"/>
            <a:ext cx="1737482"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1244818" y="1253067"/>
            <a:ext cx="0" cy="29523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5501367"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27</a:t>
            </a:r>
            <a:endParaRPr lang="en-US" dirty="0"/>
          </a:p>
        </p:txBody>
      </p:sp>
      <p:cxnSp>
        <p:nvCxnSpPr>
          <p:cNvPr id="9" name="Straight Arrow Connector 8"/>
          <p:cNvCxnSpPr/>
          <p:nvPr/>
        </p:nvCxnSpPr>
        <p:spPr>
          <a:xfrm flipH="1">
            <a:off x="1161052" y="1483295"/>
            <a:ext cx="1" cy="17670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1551645" y="4205411"/>
            <a:ext cx="5685384" cy="212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Is it normal for the Jews to count according to the second scheme? NO, not at all.  A study of Jewish kings will show that the normal mode of reckoning was the “accession year method.” In this method, when the outgoing  ruler dies, the incoming ruler does not count that same year as year 1.  Instead the new ruler only counts this year as his “accession year,” and the next year counts as year 1.  Thus, the part of Tiberius year before Tishri 1 would not be counted as a whole year. To use the Jewish method, only the year after Tishri 1 is counted as year 1.</a:t>
            </a:r>
          </a:p>
          <a:p>
            <a:pPr algn="just"/>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Also, we may ask, would the Jews reckon the Roman Emperors years in a manner that is inconsistent with when the Romans count them, and inconsistent with the coins that the Romans trade with them?</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743774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8271"/>
          <a:stretch/>
        </p:blipFill>
        <p:spPr>
          <a:xfrm>
            <a:off x="-129517" y="0"/>
            <a:ext cx="9273517" cy="6858000"/>
          </a:xfrm>
          <a:prstGeom prst="rect">
            <a:avLst/>
          </a:prstGeom>
        </p:spPr>
      </p:pic>
      <p:sp>
        <p:nvSpPr>
          <p:cNvPr id="24" name="Rectangle 23"/>
          <p:cNvSpPr/>
          <p:nvPr/>
        </p:nvSpPr>
        <p:spPr>
          <a:xfrm>
            <a:off x="4876800" y="1143000"/>
            <a:ext cx="295910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Virgo always appears in this orientation near the new moon for Tishri 1. However, the sun is not always optimally positioned near the shoulder in every year on Tishri 1. Also, on Tishri 1, the moon is not always under the feet of Virgo.</a:t>
            </a:r>
            <a:endParaRPr lang="en-US" sz="1200" b="1" dirty="0">
              <a:latin typeface="Times New Roman" pitchFamily="18" charset="0"/>
              <a:cs typeface="Times New Roman" pitchFamily="18" charset="0"/>
            </a:endParaRPr>
          </a:p>
        </p:txBody>
      </p:sp>
      <p:sp>
        <p:nvSpPr>
          <p:cNvPr id="26" name="Rectangle 25"/>
          <p:cNvSpPr/>
          <p:nvPr/>
        </p:nvSpPr>
        <p:spPr>
          <a:xfrm>
            <a:off x="990600" y="2743200"/>
            <a:ext cx="2959102"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The best match is in the year 2 BC.  In 3 BC the moon completely misses being under the feet at the new moon. In 4 BC the sun is near the legs on Tishri 1, and the new moon is off the screen past the star </a:t>
            </a:r>
            <a:r>
              <a:rPr lang="en-US" sz="1200" b="1" dirty="0" err="1" smtClean="0">
                <a:latin typeface="Times New Roman" pitchFamily="18" charset="0"/>
                <a:cs typeface="Times New Roman" pitchFamily="18" charset="0"/>
              </a:rPr>
              <a:t>Zubenelgenubi</a:t>
            </a:r>
            <a:r>
              <a:rPr lang="en-US" sz="1200" b="1" dirty="0" smtClean="0">
                <a:latin typeface="Times New Roman" pitchFamily="18" charset="0"/>
                <a:cs typeface="Times New Roman" pitchFamily="18" charset="0"/>
              </a:rPr>
              <a:t>.  In 1 BC the sun is near Spica, and the moon is to the left of </a:t>
            </a:r>
            <a:r>
              <a:rPr lang="en-US" sz="1200" b="1" dirty="0" err="1" smtClean="0">
                <a:latin typeface="Times New Roman" pitchFamily="18" charset="0"/>
                <a:cs typeface="Times New Roman" pitchFamily="18" charset="0"/>
              </a:rPr>
              <a:t>Zubenelgenubi</a:t>
            </a:r>
            <a:r>
              <a:rPr lang="en-US" sz="1200" b="1" dirty="0" smtClean="0">
                <a:latin typeface="Times New Roman" pitchFamily="18" charset="0"/>
                <a:cs typeface="Times New Roman" pitchFamily="18" charset="0"/>
              </a:rPr>
              <a:t>.</a:t>
            </a:r>
            <a:endParaRPr lang="en-US" sz="1200" b="1" dirty="0">
              <a:latin typeface="Times New Roman" pitchFamily="18" charset="0"/>
              <a:cs typeface="Times New Roman" pitchFamily="18" charset="0"/>
            </a:endParaRPr>
          </a:p>
        </p:txBody>
      </p:sp>
      <p:cxnSp>
        <p:nvCxnSpPr>
          <p:cNvPr id="27" name="Straight Arrow Connector 26"/>
          <p:cNvCxnSpPr>
            <a:stCxn id="26" idx="1"/>
          </p:cNvCxnSpPr>
          <p:nvPr/>
        </p:nvCxnSpPr>
        <p:spPr>
          <a:xfrm flipH="1" flipV="1">
            <a:off x="76200" y="2343329"/>
            <a:ext cx="914400" cy="118470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840705" y="3323803"/>
            <a:ext cx="2959102"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In order to repeat this arrangement, one has to go all the way to 5 BC!</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I will not bore you with the details of alignments that do not work. But you too can download the Stellarium program and verify everything I am telling you.</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319306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4"/>
                                        </p:tgtEl>
                                      </p:cBhvr>
                                    </p:animEffect>
                                    <p:set>
                                      <p:cBhvr>
                                        <p:cTn id="11" dur="1" fill="hold">
                                          <p:stCondLst>
                                            <p:cond delay="499"/>
                                          </p:stCondLst>
                                        </p:cTn>
                                        <p:tgtEl>
                                          <p:spTgt spid="2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22" presetClass="entr" presetSubtype="2"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righ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6" grpId="0" animBg="1"/>
      <p:bldP spid="26" grpId="1" animBg="1"/>
      <p:bldP spid="28" grpId="0" animBg="1"/>
      <p:bldP spid="2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6" name="Rectangle 45"/>
          <p:cNvSpPr/>
          <p:nvPr/>
        </p:nvSpPr>
        <p:spPr>
          <a:xfrm>
            <a:off x="302800" y="19549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50" name="Rectangle 49"/>
          <p:cNvSpPr/>
          <p:nvPr/>
        </p:nvSpPr>
        <p:spPr>
          <a:xfrm>
            <a:off x="1445800" y="19549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53" name="Rectangle 52"/>
          <p:cNvSpPr/>
          <p:nvPr/>
        </p:nvSpPr>
        <p:spPr>
          <a:xfrm>
            <a:off x="2588800" y="19549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16</a:t>
            </a:r>
            <a:endParaRPr lang="en-US" dirty="0"/>
          </a:p>
        </p:txBody>
      </p:sp>
      <p:sp>
        <p:nvSpPr>
          <p:cNvPr id="58" name="Rectangle 57"/>
          <p:cNvSpPr/>
          <p:nvPr/>
        </p:nvSpPr>
        <p:spPr>
          <a:xfrm>
            <a:off x="3731800" y="19549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17</a:t>
            </a:r>
            <a:endParaRPr lang="en-US" dirty="0"/>
          </a:p>
        </p:txBody>
      </p:sp>
      <p:sp>
        <p:nvSpPr>
          <p:cNvPr id="59" name="Rectangle 58"/>
          <p:cNvSpPr/>
          <p:nvPr/>
        </p:nvSpPr>
        <p:spPr>
          <a:xfrm>
            <a:off x="5789200" y="19549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62" name="Rectangle 61"/>
          <p:cNvSpPr/>
          <p:nvPr/>
        </p:nvSpPr>
        <p:spPr>
          <a:xfrm>
            <a:off x="6932200" y="19549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cxnSp>
        <p:nvCxnSpPr>
          <p:cNvPr id="63" name="Straight Arrow Connector 62"/>
          <p:cNvCxnSpPr>
            <a:stCxn id="58" idx="3"/>
            <a:endCxn id="59" idx="1"/>
          </p:cNvCxnSpPr>
          <p:nvPr/>
        </p:nvCxnSpPr>
        <p:spPr>
          <a:xfrm>
            <a:off x="4874800" y="2107306"/>
            <a:ext cx="914400"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161053" y="1650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65" name="Rectangle 64"/>
          <p:cNvSpPr/>
          <p:nvPr/>
        </p:nvSpPr>
        <p:spPr>
          <a:xfrm>
            <a:off x="2304053" y="1650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66" name="Rectangle 65"/>
          <p:cNvSpPr/>
          <p:nvPr/>
        </p:nvSpPr>
        <p:spPr>
          <a:xfrm>
            <a:off x="3447053" y="1650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
        <p:nvSpPr>
          <p:cNvPr id="67" name="Rectangle 66"/>
          <p:cNvSpPr/>
          <p:nvPr/>
        </p:nvSpPr>
        <p:spPr>
          <a:xfrm>
            <a:off x="6615368" y="1650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68" name="Rectangle 67"/>
          <p:cNvSpPr/>
          <p:nvPr/>
        </p:nvSpPr>
        <p:spPr>
          <a:xfrm>
            <a:off x="5472368" y="1650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cxnSp>
        <p:nvCxnSpPr>
          <p:cNvPr id="69" name="Straight Arrow Connector 68"/>
          <p:cNvCxnSpPr>
            <a:stCxn id="66" idx="3"/>
            <a:endCxn id="68" idx="1"/>
          </p:cNvCxnSpPr>
          <p:nvPr/>
        </p:nvCxnSpPr>
        <p:spPr>
          <a:xfrm>
            <a:off x="4590053" y="1802506"/>
            <a:ext cx="882315"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2800"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84" name="Rectangle 83"/>
          <p:cNvSpPr/>
          <p:nvPr/>
        </p:nvSpPr>
        <p:spPr>
          <a:xfrm>
            <a:off x="1445800"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85" name="Rectangle 84"/>
          <p:cNvSpPr/>
          <p:nvPr/>
        </p:nvSpPr>
        <p:spPr>
          <a:xfrm>
            <a:off x="2588800"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16</a:t>
            </a:r>
            <a:endParaRPr lang="en-US" dirty="0"/>
          </a:p>
        </p:txBody>
      </p:sp>
      <p:sp>
        <p:nvSpPr>
          <p:cNvPr id="86" name="Rectangle 85"/>
          <p:cNvSpPr/>
          <p:nvPr/>
        </p:nvSpPr>
        <p:spPr>
          <a:xfrm>
            <a:off x="3731800"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17</a:t>
            </a:r>
            <a:endParaRPr lang="en-US" dirty="0"/>
          </a:p>
        </p:txBody>
      </p:sp>
      <p:sp>
        <p:nvSpPr>
          <p:cNvPr id="87" name="Rectangle 86"/>
          <p:cNvSpPr/>
          <p:nvPr/>
        </p:nvSpPr>
        <p:spPr>
          <a:xfrm>
            <a:off x="6644367"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88" name="Rectangle 87"/>
          <p:cNvSpPr/>
          <p:nvPr/>
        </p:nvSpPr>
        <p:spPr>
          <a:xfrm>
            <a:off x="7787367"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cxnSp>
        <p:nvCxnSpPr>
          <p:cNvPr id="89" name="Straight Arrow Connector 88"/>
          <p:cNvCxnSpPr>
            <a:stCxn id="86" idx="3"/>
            <a:endCxn id="97" idx="1"/>
          </p:cNvCxnSpPr>
          <p:nvPr/>
        </p:nvCxnSpPr>
        <p:spPr>
          <a:xfrm>
            <a:off x="4874800" y="3707506"/>
            <a:ext cx="626567"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96596" y="32503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91" name="Rectangle 90"/>
          <p:cNvSpPr/>
          <p:nvPr/>
        </p:nvSpPr>
        <p:spPr>
          <a:xfrm>
            <a:off x="1239596" y="32503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92" name="Rectangle 91"/>
          <p:cNvSpPr/>
          <p:nvPr/>
        </p:nvSpPr>
        <p:spPr>
          <a:xfrm>
            <a:off x="2382596" y="32503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
        <p:nvSpPr>
          <p:cNvPr id="93" name="Rectangle 92"/>
          <p:cNvSpPr/>
          <p:nvPr/>
        </p:nvSpPr>
        <p:spPr>
          <a:xfrm>
            <a:off x="6406078" y="32503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94" name="Rectangle 93"/>
          <p:cNvSpPr/>
          <p:nvPr/>
        </p:nvSpPr>
        <p:spPr>
          <a:xfrm>
            <a:off x="5263078" y="32503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cxnSp>
        <p:nvCxnSpPr>
          <p:cNvPr id="95" name="Straight Arrow Connector 94"/>
          <p:cNvCxnSpPr>
            <a:stCxn id="92" idx="3"/>
            <a:endCxn id="94" idx="1"/>
          </p:cNvCxnSpPr>
          <p:nvPr/>
        </p:nvCxnSpPr>
        <p:spPr>
          <a:xfrm>
            <a:off x="3525596" y="3402706"/>
            <a:ext cx="1737482"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1244818" y="1253067"/>
            <a:ext cx="0" cy="29523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5501367" y="3555106"/>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27</a:t>
            </a:r>
            <a:endParaRPr lang="en-US" dirty="0"/>
          </a:p>
        </p:txBody>
      </p:sp>
      <p:cxnSp>
        <p:nvCxnSpPr>
          <p:cNvPr id="9" name="Straight Arrow Connector 8"/>
          <p:cNvCxnSpPr/>
          <p:nvPr/>
        </p:nvCxnSpPr>
        <p:spPr>
          <a:xfrm flipH="1">
            <a:off x="1161052" y="1483295"/>
            <a:ext cx="1" cy="17670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1501484" y="283571"/>
            <a:ext cx="5685384"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bottom scheme does not agree with normal Jewish methods.  What about the </a:t>
            </a:r>
            <a:r>
              <a:rPr lang="en-US" sz="1200" b="1" dirty="0" err="1" smtClean="0">
                <a:latin typeface="Times New Roman" pitchFamily="18" charset="0"/>
                <a:cs typeface="Times New Roman" pitchFamily="18" charset="0"/>
              </a:rPr>
              <a:t>Syrio</a:t>
            </a:r>
            <a:r>
              <a:rPr lang="en-US" sz="1200" b="1" dirty="0" smtClean="0">
                <a:latin typeface="Times New Roman" pitchFamily="18" charset="0"/>
                <a:cs typeface="Times New Roman" pitchFamily="18" charset="0"/>
              </a:rPr>
              <a:t>-Macedonian Calendar? Would Luke, a Jewish Convert, even bother with a calendar that is not the Scriptural one, whose new year day was in October?  Hardly!  But again, it is an assumption to say this calendar was used backdated, when it can be used more consistently with the accession year method.</a:t>
            </a:r>
            <a:endParaRPr lang="en-US" sz="1200" b="1" dirty="0">
              <a:latin typeface="Times New Roman" pitchFamily="18" charset="0"/>
              <a:cs typeface="Times New Roman" pitchFamily="18" charset="0"/>
            </a:endParaRPr>
          </a:p>
        </p:txBody>
      </p:sp>
      <p:sp>
        <p:nvSpPr>
          <p:cNvPr id="33" name="Rectangle 32"/>
          <p:cNvSpPr/>
          <p:nvPr/>
        </p:nvSpPr>
        <p:spPr>
          <a:xfrm>
            <a:off x="1445800" y="4576172"/>
            <a:ext cx="5685384"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There are dozen more schemes that are proposed to get John the Immerser and Messiah’s 30</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years to commence earlier than AD 29 by moving Tiberius 15</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 back. All of these methods contradict the accepted norms. They contradict the very Roman coins that Jews used every day.</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These schemes were invented to avoid unwanted conclusions about the times and seasons taught be Scripture that we should observe. And then once they were accepted other parts of chronology were bent and broken to fit the schemes.</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3876746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Rectangle 11"/>
          <p:cNvSpPr/>
          <p:nvPr/>
        </p:nvSpPr>
        <p:spPr>
          <a:xfrm>
            <a:off x="7226497"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t>29 AD</a:t>
            </a:r>
            <a:endParaRPr lang="en-US" sz="1000" dirty="0"/>
          </a:p>
        </p:txBody>
      </p:sp>
      <p:sp>
        <p:nvSpPr>
          <p:cNvPr id="13" name="Rectangle 12"/>
          <p:cNvSpPr/>
          <p:nvPr/>
        </p:nvSpPr>
        <p:spPr>
          <a:xfrm>
            <a:off x="6813309"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28</a:t>
            </a:r>
            <a:endParaRPr lang="en-US" sz="1000" dirty="0"/>
          </a:p>
        </p:txBody>
      </p:sp>
      <p:sp>
        <p:nvSpPr>
          <p:cNvPr id="14" name="Rectangle 13"/>
          <p:cNvSpPr/>
          <p:nvPr/>
        </p:nvSpPr>
        <p:spPr>
          <a:xfrm>
            <a:off x="7490975"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30</a:t>
            </a:r>
            <a:endParaRPr lang="en-US" sz="1000" dirty="0"/>
          </a:p>
        </p:txBody>
      </p:sp>
      <p:sp>
        <p:nvSpPr>
          <p:cNvPr id="15" name="Rectangle 14"/>
          <p:cNvSpPr/>
          <p:nvPr/>
        </p:nvSpPr>
        <p:spPr>
          <a:xfrm>
            <a:off x="7077786"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29</a:t>
            </a:r>
            <a:endParaRPr lang="en-US" sz="1000" dirty="0"/>
          </a:p>
        </p:txBody>
      </p:sp>
      <p:sp>
        <p:nvSpPr>
          <p:cNvPr id="16" name="Rectangle 15"/>
          <p:cNvSpPr/>
          <p:nvPr/>
        </p:nvSpPr>
        <p:spPr>
          <a:xfrm>
            <a:off x="6400121"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27</a:t>
            </a:r>
            <a:endParaRPr lang="en-US" sz="1000" dirty="0"/>
          </a:p>
        </p:txBody>
      </p:sp>
      <p:sp>
        <p:nvSpPr>
          <p:cNvPr id="17" name="Rectangle 16"/>
          <p:cNvSpPr/>
          <p:nvPr/>
        </p:nvSpPr>
        <p:spPr>
          <a:xfrm>
            <a:off x="5986932"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26</a:t>
            </a:r>
            <a:endParaRPr lang="en-US" sz="1000" dirty="0"/>
          </a:p>
        </p:txBody>
      </p:sp>
      <p:sp>
        <p:nvSpPr>
          <p:cNvPr id="18" name="Rectangle 17"/>
          <p:cNvSpPr/>
          <p:nvPr/>
        </p:nvSpPr>
        <p:spPr>
          <a:xfrm>
            <a:off x="6664598"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28</a:t>
            </a:r>
            <a:endParaRPr lang="en-US" sz="1000" dirty="0"/>
          </a:p>
        </p:txBody>
      </p:sp>
      <p:sp>
        <p:nvSpPr>
          <p:cNvPr id="19" name="Rectangle 18"/>
          <p:cNvSpPr/>
          <p:nvPr/>
        </p:nvSpPr>
        <p:spPr>
          <a:xfrm>
            <a:off x="6251410"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27</a:t>
            </a:r>
            <a:endParaRPr lang="en-US" sz="1000" dirty="0"/>
          </a:p>
        </p:txBody>
      </p:sp>
      <p:sp>
        <p:nvSpPr>
          <p:cNvPr id="20" name="Rectangle 19"/>
          <p:cNvSpPr/>
          <p:nvPr/>
        </p:nvSpPr>
        <p:spPr>
          <a:xfrm>
            <a:off x="2458765"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a:t>
            </a:r>
            <a:endParaRPr lang="en-US" sz="1000" dirty="0"/>
          </a:p>
        </p:txBody>
      </p:sp>
      <p:sp>
        <p:nvSpPr>
          <p:cNvPr id="21" name="Rectangle 20"/>
          <p:cNvSpPr/>
          <p:nvPr/>
        </p:nvSpPr>
        <p:spPr>
          <a:xfrm>
            <a:off x="2045577"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1</a:t>
            </a:r>
            <a:endParaRPr lang="en-US" sz="1000" dirty="0"/>
          </a:p>
        </p:txBody>
      </p:sp>
      <p:sp>
        <p:nvSpPr>
          <p:cNvPr id="22" name="Rectangle 21"/>
          <p:cNvSpPr/>
          <p:nvPr/>
        </p:nvSpPr>
        <p:spPr>
          <a:xfrm>
            <a:off x="2723242"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3</a:t>
            </a:r>
            <a:endParaRPr lang="en-US" sz="1000" dirty="0"/>
          </a:p>
        </p:txBody>
      </p:sp>
      <p:sp>
        <p:nvSpPr>
          <p:cNvPr id="23" name="Rectangle 22"/>
          <p:cNvSpPr/>
          <p:nvPr/>
        </p:nvSpPr>
        <p:spPr>
          <a:xfrm>
            <a:off x="2310054"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2</a:t>
            </a:r>
            <a:endParaRPr lang="en-US" sz="1000" dirty="0"/>
          </a:p>
        </p:txBody>
      </p:sp>
      <p:sp>
        <p:nvSpPr>
          <p:cNvPr id="24" name="Rectangle 23"/>
          <p:cNvSpPr/>
          <p:nvPr/>
        </p:nvSpPr>
        <p:spPr>
          <a:xfrm>
            <a:off x="1632388"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1 BC</a:t>
            </a:r>
            <a:endParaRPr lang="en-US" sz="1000" dirty="0"/>
          </a:p>
        </p:txBody>
      </p:sp>
      <p:sp>
        <p:nvSpPr>
          <p:cNvPr id="27" name="Rectangle 26"/>
          <p:cNvSpPr/>
          <p:nvPr/>
        </p:nvSpPr>
        <p:spPr>
          <a:xfrm>
            <a:off x="1219200" y="405464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ctr"/>
            <a:r>
              <a:rPr lang="en-US" sz="1000" dirty="0" smtClean="0"/>
              <a:t>2 BC</a:t>
            </a:r>
            <a:endParaRPr lang="en-US" sz="1000" dirty="0"/>
          </a:p>
        </p:txBody>
      </p:sp>
      <p:sp>
        <p:nvSpPr>
          <p:cNvPr id="28" name="Rectangle 27"/>
          <p:cNvSpPr/>
          <p:nvPr/>
        </p:nvSpPr>
        <p:spPr>
          <a:xfrm>
            <a:off x="1896866"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1</a:t>
            </a:r>
            <a:endParaRPr lang="en-US" sz="1000" dirty="0"/>
          </a:p>
        </p:txBody>
      </p:sp>
      <p:sp>
        <p:nvSpPr>
          <p:cNvPr id="29" name="Rectangle 28"/>
          <p:cNvSpPr/>
          <p:nvPr/>
        </p:nvSpPr>
        <p:spPr>
          <a:xfrm>
            <a:off x="1483677" y="3749840"/>
            <a:ext cx="413188"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000" dirty="0" smtClean="0"/>
              <a:t>0</a:t>
            </a:r>
            <a:endParaRPr lang="en-US" sz="1000" dirty="0"/>
          </a:p>
        </p:txBody>
      </p:sp>
      <p:cxnSp>
        <p:nvCxnSpPr>
          <p:cNvPr id="30" name="Straight Arrow Connector 29"/>
          <p:cNvCxnSpPr>
            <a:stCxn id="22" idx="3"/>
            <a:endCxn id="19" idx="1"/>
          </p:cNvCxnSpPr>
          <p:nvPr/>
        </p:nvCxnSpPr>
        <p:spPr>
          <a:xfrm>
            <a:off x="3136431" y="3902240"/>
            <a:ext cx="3114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0" idx="3"/>
            <a:endCxn id="17" idx="1"/>
          </p:cNvCxnSpPr>
          <p:nvPr/>
        </p:nvCxnSpPr>
        <p:spPr>
          <a:xfrm>
            <a:off x="2871953" y="4207040"/>
            <a:ext cx="3114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747707" y="865492"/>
            <a:ext cx="568538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birth date of  Messiah is Tishri 1, 2 BC.  This correlates perfectly with the sign of the Virgin in Rev. 12:1-2, and with Luke 3:1, 23.</a:t>
            </a:r>
            <a:endParaRPr lang="en-US" sz="1200" b="1" dirty="0">
              <a:latin typeface="Times New Roman" pitchFamily="18" charset="0"/>
              <a:cs typeface="Times New Roman" pitchFamily="18" charset="0"/>
            </a:endParaRPr>
          </a:p>
        </p:txBody>
      </p:sp>
      <p:sp>
        <p:nvSpPr>
          <p:cNvPr id="33" name="Rectangle 32"/>
          <p:cNvSpPr/>
          <p:nvPr/>
        </p:nvSpPr>
        <p:spPr>
          <a:xfrm>
            <a:off x="7079155" y="3453460"/>
            <a:ext cx="4131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t>15th</a:t>
            </a:r>
            <a:endParaRPr lang="en-US" sz="1000" dirty="0"/>
          </a:p>
        </p:txBody>
      </p:sp>
      <p:sp>
        <p:nvSpPr>
          <p:cNvPr id="34" name="Rectangle 33"/>
          <p:cNvSpPr/>
          <p:nvPr/>
        </p:nvSpPr>
        <p:spPr>
          <a:xfrm>
            <a:off x="634766" y="2584671"/>
            <a:ext cx="1234439"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Birth of Yeshua</a:t>
            </a:r>
            <a:endParaRPr lang="en-US" sz="1200" b="1" dirty="0">
              <a:latin typeface="Times New Roman" pitchFamily="18" charset="0"/>
              <a:cs typeface="Times New Roman" pitchFamily="18" charset="0"/>
            </a:endParaRPr>
          </a:p>
        </p:txBody>
      </p:sp>
      <p:cxnSp>
        <p:nvCxnSpPr>
          <p:cNvPr id="35" name="Straight Arrow Connector 34"/>
          <p:cNvCxnSpPr>
            <a:stCxn id="34" idx="2"/>
            <a:endCxn id="29" idx="1"/>
          </p:cNvCxnSpPr>
          <p:nvPr/>
        </p:nvCxnSpPr>
        <p:spPr>
          <a:xfrm>
            <a:off x="1251986" y="2861670"/>
            <a:ext cx="231691" cy="10405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310054" y="2584670"/>
            <a:ext cx="1362786"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He becomes age 1</a:t>
            </a:r>
            <a:endParaRPr lang="en-US" sz="1200" b="1" dirty="0">
              <a:latin typeface="Times New Roman" pitchFamily="18" charset="0"/>
              <a:cs typeface="Times New Roman" pitchFamily="18" charset="0"/>
            </a:endParaRPr>
          </a:p>
        </p:txBody>
      </p:sp>
      <p:cxnSp>
        <p:nvCxnSpPr>
          <p:cNvPr id="41" name="Straight Arrow Connector 40"/>
          <p:cNvCxnSpPr>
            <a:stCxn id="40" idx="2"/>
            <a:endCxn id="28" idx="1"/>
          </p:cNvCxnSpPr>
          <p:nvPr/>
        </p:nvCxnSpPr>
        <p:spPr>
          <a:xfrm flipH="1">
            <a:off x="1896866" y="2861669"/>
            <a:ext cx="1094581" cy="10405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813309" y="2584669"/>
            <a:ext cx="1507769"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He becomes age 30</a:t>
            </a:r>
            <a:endParaRPr lang="en-US" sz="1200" b="1" dirty="0">
              <a:latin typeface="Times New Roman" pitchFamily="18" charset="0"/>
              <a:cs typeface="Times New Roman" pitchFamily="18" charset="0"/>
            </a:endParaRPr>
          </a:p>
        </p:txBody>
      </p:sp>
      <p:cxnSp>
        <p:nvCxnSpPr>
          <p:cNvPr id="46" name="Straight Arrow Connector 45"/>
          <p:cNvCxnSpPr>
            <a:stCxn id="45" idx="2"/>
            <a:endCxn id="15" idx="3"/>
          </p:cNvCxnSpPr>
          <p:nvPr/>
        </p:nvCxnSpPr>
        <p:spPr>
          <a:xfrm flipH="1">
            <a:off x="7490974" y="2861668"/>
            <a:ext cx="76220" cy="1040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233047" y="4634449"/>
            <a:ext cx="101836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“about 30”</a:t>
            </a:r>
            <a:endParaRPr lang="en-US" sz="1200" b="1" dirty="0">
              <a:latin typeface="Times New Roman" pitchFamily="18" charset="0"/>
              <a:cs typeface="Times New Roman" pitchFamily="18" charset="0"/>
            </a:endParaRPr>
          </a:p>
        </p:txBody>
      </p:sp>
      <p:cxnSp>
        <p:nvCxnSpPr>
          <p:cNvPr id="53" name="Straight Arrow Connector 52"/>
          <p:cNvCxnSpPr>
            <a:stCxn id="50" idx="3"/>
          </p:cNvCxnSpPr>
          <p:nvPr/>
        </p:nvCxnSpPr>
        <p:spPr>
          <a:xfrm flipV="1">
            <a:off x="6251410" y="3985260"/>
            <a:ext cx="1181681" cy="7876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013847" y="3758260"/>
            <a:ext cx="1018363" cy="27699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3 + 24 = 27</a:t>
            </a:r>
            <a:endParaRPr lang="en-US" sz="1200" b="1" dirty="0">
              <a:latin typeface="Times New Roman" pitchFamily="18" charset="0"/>
              <a:cs typeface="Times New Roman" pitchFamily="18" charset="0"/>
            </a:endParaRPr>
          </a:p>
        </p:txBody>
      </p:sp>
      <p:sp>
        <p:nvSpPr>
          <p:cNvPr id="57" name="Rectangle 56"/>
          <p:cNvSpPr/>
          <p:nvPr/>
        </p:nvSpPr>
        <p:spPr>
          <a:xfrm>
            <a:off x="3920260" y="4082441"/>
            <a:ext cx="101836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2 + 24 = 26</a:t>
            </a:r>
            <a:endParaRPr lang="en-US" sz="1200" b="1" dirty="0">
              <a:latin typeface="Times New Roman" pitchFamily="18" charset="0"/>
              <a:cs typeface="Times New Roman" pitchFamily="18" charset="0"/>
            </a:endParaRPr>
          </a:p>
        </p:txBody>
      </p:sp>
      <p:sp>
        <p:nvSpPr>
          <p:cNvPr id="58" name="Rectangle 57"/>
          <p:cNvSpPr/>
          <p:nvPr/>
        </p:nvSpPr>
        <p:spPr>
          <a:xfrm>
            <a:off x="2722815" y="5274528"/>
            <a:ext cx="3941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Notice that the AD (Anno Domini) era is as right as it can be given the starting point of the Roman year. To obtain Yeshua’s age from the Roman year, “on Tishri 1 add 1.”</a:t>
            </a:r>
            <a:endParaRPr lang="en-US" sz="1200" b="1" dirty="0">
              <a:latin typeface="Times New Roman" pitchFamily="18" charset="0"/>
              <a:cs typeface="Times New Roman" pitchFamily="18" charset="0"/>
            </a:endParaRPr>
          </a:p>
        </p:txBody>
      </p:sp>
      <p:cxnSp>
        <p:nvCxnSpPr>
          <p:cNvPr id="59" name="Straight Arrow Connector 58"/>
          <p:cNvCxnSpPr>
            <a:stCxn id="58" idx="1"/>
            <a:endCxn id="21" idx="2"/>
          </p:cNvCxnSpPr>
          <p:nvPr/>
        </p:nvCxnSpPr>
        <p:spPr>
          <a:xfrm rot="10800000">
            <a:off x="2252171" y="4359440"/>
            <a:ext cx="470644" cy="1238254"/>
          </a:xfrm>
          <a:prstGeom prst="curved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4074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down)">
                                      <p:cBhvr>
                                        <p:cTn id="6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40" grpId="0" animBg="1"/>
      <p:bldP spid="45" grpId="0" animBg="1"/>
      <p:bldP spid="50" grpId="0" animBg="1"/>
      <p:bldP spid="56"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8271"/>
          <a:stretch/>
        </p:blipFill>
        <p:spPr>
          <a:xfrm>
            <a:off x="-129517" y="-24062"/>
            <a:ext cx="9273517" cy="6858000"/>
          </a:xfrm>
          <a:prstGeom prst="rect">
            <a:avLst/>
          </a:prstGeom>
        </p:spPr>
      </p:pic>
      <p:sp>
        <p:nvSpPr>
          <p:cNvPr id="4" name="TextBox 3"/>
          <p:cNvSpPr txBox="1"/>
          <p:nvPr/>
        </p:nvSpPr>
        <p:spPr>
          <a:xfrm>
            <a:off x="621041" y="685800"/>
            <a:ext cx="3886200" cy="369332"/>
          </a:xfrm>
          <a:prstGeom prst="rect">
            <a:avLst/>
          </a:prstGeom>
          <a:solidFill>
            <a:schemeClr val="tx1"/>
          </a:solidFill>
        </p:spPr>
        <p:txBody>
          <a:bodyPr wrap="square" rtlCol="0">
            <a:spAutoFit/>
          </a:bodyPr>
          <a:lstStyle/>
          <a:p>
            <a:pPr algn="ctr"/>
            <a:r>
              <a:rPr lang="en-US" dirty="0" smtClean="0">
                <a:solidFill>
                  <a:schemeClr val="bg1"/>
                </a:solidFill>
              </a:rPr>
              <a:t>The Year and Day of Messiah’s Birth</a:t>
            </a:r>
            <a:endParaRPr lang="en-US" dirty="0">
              <a:solidFill>
                <a:schemeClr val="bg1"/>
              </a:solidFill>
            </a:endParaRPr>
          </a:p>
        </p:txBody>
      </p:sp>
      <p:sp>
        <p:nvSpPr>
          <p:cNvPr id="11" name="Rectangle 10"/>
          <p:cNvSpPr/>
          <p:nvPr/>
        </p:nvSpPr>
        <p:spPr>
          <a:xfrm>
            <a:off x="3254254" y="1405054"/>
            <a:ext cx="394178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My approach here is to explain the chronology so that those contrary views that lie closest to the truth, but which nevertheless result in conclusions which contradict it are addressed first.  The 3 BC theory lies closest to the 2 BC truth.</a:t>
            </a:r>
            <a:endParaRPr lang="en-US" sz="1200" b="1" dirty="0">
              <a:latin typeface="Times New Roman" pitchFamily="18" charset="0"/>
              <a:cs typeface="Times New Roman" pitchFamily="18" charset="0"/>
            </a:endParaRPr>
          </a:p>
        </p:txBody>
      </p:sp>
      <p:sp>
        <p:nvSpPr>
          <p:cNvPr id="12" name="Rectangle 11"/>
          <p:cNvSpPr/>
          <p:nvPr/>
        </p:nvSpPr>
        <p:spPr>
          <a:xfrm>
            <a:off x="335650" y="2897106"/>
            <a:ext cx="3941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In the next segment I will show how the priestly rotation of 24 courses agrees with the 2 BC birth on Tishri 1, but does not fit well with the 3 BC theory.</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113310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64837" y="876238"/>
            <a:ext cx="3807363"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In the time of  King David there were 24 priestly rotations established to serve in the Temple.  They would serve for one week each, coming on duty on the Sabbath, and going off duty on the next Sabbath. The next priestly division would begin their duties by noon on the Sabbath.</a:t>
            </a:r>
            <a:endParaRPr lang="en-US" sz="1200" b="1" dirty="0">
              <a:latin typeface="Times New Roman" pitchFamily="18" charset="0"/>
              <a:cs typeface="Times New Roman" pitchFamily="18" charset="0"/>
            </a:endParaRPr>
          </a:p>
        </p:txBody>
      </p:sp>
      <p:sp>
        <p:nvSpPr>
          <p:cNvPr id="4" name="Rectangle 3"/>
          <p:cNvSpPr/>
          <p:nvPr/>
        </p:nvSpPr>
        <p:spPr>
          <a:xfrm>
            <a:off x="616576" y="3505997"/>
            <a:ext cx="380736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In the past,  scholars have wrongly assumed that these rotations began on the Sabbath before Nisan 1. Also, in the past scholars have wrongly assumed that the priestly rotations were suspended during the major Jewish feast weeks.</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316317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64837" y="876238"/>
            <a:ext cx="3807363"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Careful attention to the most ancient sources will show that the priestly courses began on the Sabbath before Tishri 1, and that when a feast week came, the course on duty was joined by all the other courses. However, the other courses did not interrupt the regular rotation of divisions. These conclusions are explained in detail by Roger T. Beckwith, “The Courses of the Priests,” pg. 79-92. </a:t>
            </a:r>
            <a:endParaRPr lang="en-US" sz="1200" b="1" dirty="0">
              <a:latin typeface="Times New Roman" pitchFamily="18" charset="0"/>
              <a:cs typeface="Times New Roman" pitchFamily="18" charset="0"/>
            </a:endParaRPr>
          </a:p>
        </p:txBody>
      </p:sp>
      <p:pic>
        <p:nvPicPr>
          <p:cNvPr id="7170" name="Picture 2" descr="Calendar and Chronology, Jewish and Christian: Biblical, Intertestamental and Patristic Studies (Arbeiten Zur Geschichte Des Antiken Judentums Und Des Urchristentums, Bd.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71" y="2475781"/>
            <a:ext cx="285750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8"/>
          <p:cNvCxnSpPr>
            <a:stCxn id="3" idx="2"/>
            <a:endCxn id="7170" idx="3"/>
          </p:cNvCxnSpPr>
          <p:nvPr/>
        </p:nvCxnSpPr>
        <p:spPr>
          <a:xfrm rot="5400000">
            <a:off x="4076179" y="1512190"/>
            <a:ext cx="1458633" cy="3326048"/>
          </a:xfrm>
          <a:prstGeom prst="curved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24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wheel(1)">
                                      <p:cBhvr>
                                        <p:cTn id="16"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711" y="565707"/>
            <a:ext cx="325678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Rabbi </a:t>
            </a:r>
            <a:r>
              <a:rPr lang="en-US" sz="1200" b="1" dirty="0" err="1" smtClean="0">
                <a:latin typeface="Times New Roman" pitchFamily="18" charset="0"/>
                <a:cs typeface="Times New Roman" pitchFamily="18" charset="0"/>
              </a:rPr>
              <a:t>Yose</a:t>
            </a:r>
            <a:r>
              <a:rPr lang="en-US" sz="1200" b="1" dirty="0" smtClean="0">
                <a:latin typeface="Times New Roman" pitchFamily="18" charset="0"/>
                <a:cs typeface="Times New Roman" pitchFamily="18" charset="0"/>
              </a:rPr>
              <a:t> Ben Halaphta said, “the course of Jehoiarib was on duty on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“on Sunday” for the year that the second temple was destroyed.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fell on Sunday in AD 70, and could not have been on Sunday in AD 69.</a:t>
            </a:r>
            <a:endParaRPr lang="en-US" sz="1200" b="1" dirty="0">
              <a:latin typeface="Times New Roman" pitchFamily="18" charset="0"/>
              <a:cs typeface="Times New Roman" pitchFamily="18" charset="0"/>
            </a:endParaRPr>
          </a:p>
        </p:txBody>
      </p:sp>
      <p:sp>
        <p:nvSpPr>
          <p:cNvPr id="8" name="Rectangle 7"/>
          <p:cNvSpPr/>
          <p:nvPr/>
        </p:nvSpPr>
        <p:spPr>
          <a:xfrm>
            <a:off x="3755281" y="750373"/>
            <a:ext cx="3256783"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So in AD 70 the  24</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course finished on Av  8 and the 1</a:t>
            </a:r>
            <a:r>
              <a:rPr lang="en-US" sz="1200" b="1" baseline="30000" dirty="0" smtClean="0">
                <a:latin typeface="Times New Roman" pitchFamily="18" charset="0"/>
                <a:cs typeface="Times New Roman" pitchFamily="18" charset="0"/>
              </a:rPr>
              <a:t>st</a:t>
            </a:r>
            <a:r>
              <a:rPr lang="en-US" sz="1200" b="1" dirty="0" smtClean="0">
                <a:latin typeface="Times New Roman" pitchFamily="18" charset="0"/>
                <a:cs typeface="Times New Roman" pitchFamily="18" charset="0"/>
              </a:rPr>
              <a:t> course began again.  I now count backwards to find out who was serving on the Sabbath before Aviv/Nisan 1.</a:t>
            </a:r>
            <a:endParaRPr lang="en-US" sz="1200"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14422"/>
            <a:ext cx="5564827" cy="4258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37977" y="4237893"/>
            <a:ext cx="1351652" cy="369332"/>
          </a:xfrm>
          <a:prstGeom prst="rect">
            <a:avLst/>
          </a:prstGeom>
        </p:spPr>
        <p:txBody>
          <a:bodyPr wrap="none">
            <a:spAutoFit/>
          </a:bodyPr>
          <a:lstStyle/>
          <a:p>
            <a:pPr algn="just"/>
            <a:r>
              <a:rPr lang="en-US" b="1" dirty="0">
                <a:latin typeface="Times New Roman" pitchFamily="18" charset="0"/>
                <a:cs typeface="Times New Roman" pitchFamily="18" charset="0"/>
              </a:rPr>
              <a:t>1. Jehoiarib</a:t>
            </a:r>
          </a:p>
        </p:txBody>
      </p:sp>
      <p:sp>
        <p:nvSpPr>
          <p:cNvPr id="5" name="Rectangle 4"/>
          <p:cNvSpPr/>
          <p:nvPr/>
        </p:nvSpPr>
        <p:spPr>
          <a:xfrm>
            <a:off x="1920725" y="3710161"/>
            <a:ext cx="1390124" cy="369332"/>
          </a:xfrm>
          <a:prstGeom prst="rect">
            <a:avLst/>
          </a:prstGeom>
        </p:spPr>
        <p:txBody>
          <a:bodyPr wrap="none">
            <a:spAutoFit/>
          </a:bodyPr>
          <a:lstStyle/>
          <a:p>
            <a:pPr algn="just"/>
            <a:r>
              <a:rPr lang="en-US" b="1" dirty="0">
                <a:latin typeface="Times New Roman" pitchFamily="18" charset="0"/>
                <a:cs typeface="Times New Roman" pitchFamily="18" charset="0"/>
              </a:rPr>
              <a:t>24. </a:t>
            </a:r>
            <a:r>
              <a:rPr lang="en-US" b="1" dirty="0" err="1">
                <a:latin typeface="Times New Roman" pitchFamily="18" charset="0"/>
                <a:cs typeface="Times New Roman" pitchFamily="18" charset="0"/>
              </a:rPr>
              <a:t>Maaziah</a:t>
            </a:r>
            <a:endParaRPr lang="en-US" b="1" dirty="0">
              <a:latin typeface="Times New Roman" pitchFamily="18" charset="0"/>
              <a:cs typeface="Times New Roman" pitchFamily="18" charset="0"/>
            </a:endParaRPr>
          </a:p>
        </p:txBody>
      </p:sp>
      <p:sp>
        <p:nvSpPr>
          <p:cNvPr id="9" name="Rectangle 8"/>
          <p:cNvSpPr/>
          <p:nvPr/>
        </p:nvSpPr>
        <p:spPr>
          <a:xfrm>
            <a:off x="2024895" y="3059668"/>
            <a:ext cx="1287532" cy="369332"/>
          </a:xfrm>
          <a:prstGeom prst="rect">
            <a:avLst/>
          </a:prstGeom>
        </p:spPr>
        <p:txBody>
          <a:bodyPr wrap="none">
            <a:spAutoFit/>
          </a:bodyPr>
          <a:lstStyle/>
          <a:p>
            <a:pPr algn="just"/>
            <a:r>
              <a:rPr lang="en-US" b="1" dirty="0">
                <a:latin typeface="Times New Roman" pitchFamily="18" charset="0"/>
                <a:cs typeface="Times New Roman" pitchFamily="18" charset="0"/>
              </a:rPr>
              <a:t>23. </a:t>
            </a:r>
            <a:r>
              <a:rPr lang="en-US" b="1" dirty="0" err="1">
                <a:latin typeface="Times New Roman" pitchFamily="18" charset="0"/>
                <a:cs typeface="Times New Roman" pitchFamily="18" charset="0"/>
              </a:rPr>
              <a:t>Delaiah</a:t>
            </a:r>
            <a:endParaRPr lang="en-US" b="1" dirty="0">
              <a:latin typeface="Times New Roman" pitchFamily="18" charset="0"/>
              <a:cs typeface="Times New Roman" pitchFamily="18" charset="0"/>
            </a:endParaRPr>
          </a:p>
        </p:txBody>
      </p:sp>
      <p:sp>
        <p:nvSpPr>
          <p:cNvPr id="10" name="Rectangle 9"/>
          <p:cNvSpPr/>
          <p:nvPr/>
        </p:nvSpPr>
        <p:spPr>
          <a:xfrm>
            <a:off x="7559531" y="888872"/>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marL="228600" indent="-228600" algn="just">
              <a:buAutoNum type="arabicPeriod"/>
            </a:pPr>
            <a:r>
              <a:rPr lang="en-US" sz="1200" b="1" dirty="0" smtClean="0">
                <a:latin typeface="Times New Roman" pitchFamily="18" charset="0"/>
                <a:cs typeface="Times New Roman" pitchFamily="18" charset="0"/>
              </a:rPr>
              <a:t>Jehoiarib</a:t>
            </a:r>
          </a:p>
          <a:p>
            <a:pPr marL="228600" indent="-228600" algn="just">
              <a:buAutoNum type="arabicPeriod"/>
            </a:pP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Abijah</a:t>
            </a:r>
          </a:p>
          <a:p>
            <a:pPr algn="just"/>
            <a:r>
              <a:rPr lang="en-US" sz="1200" b="1" dirty="0">
                <a:latin typeface="Times New Roman" pitchFamily="18" charset="0"/>
                <a:cs typeface="Times New Roman" pitchFamily="18" charset="0"/>
              </a:rPr>
              <a:t>9.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cxnSp>
        <p:nvCxnSpPr>
          <p:cNvPr id="18" name="Straight Arrow Connector 58"/>
          <p:cNvCxnSpPr/>
          <p:nvPr/>
        </p:nvCxnSpPr>
        <p:spPr>
          <a:xfrm flipH="1">
            <a:off x="3289629" y="1621766"/>
            <a:ext cx="4269902" cy="2800793"/>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58"/>
          <p:cNvCxnSpPr>
            <a:endCxn id="5" idx="3"/>
          </p:cNvCxnSpPr>
          <p:nvPr/>
        </p:nvCxnSpPr>
        <p:spPr>
          <a:xfrm flipH="1" flipV="1">
            <a:off x="3310849" y="3894827"/>
            <a:ext cx="4248682" cy="187944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58"/>
          <p:cNvCxnSpPr/>
          <p:nvPr/>
        </p:nvCxnSpPr>
        <p:spPr>
          <a:xfrm flipH="1" flipV="1">
            <a:off x="3289629" y="3244334"/>
            <a:ext cx="4269903" cy="230980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58"/>
          <p:cNvCxnSpPr>
            <a:stCxn id="7" idx="2"/>
          </p:cNvCxnSpPr>
          <p:nvPr/>
        </p:nvCxnSpPr>
        <p:spPr>
          <a:xfrm flipH="1">
            <a:off x="504825" y="1581370"/>
            <a:ext cx="1261278" cy="2656523"/>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58"/>
          <p:cNvCxnSpPr>
            <a:stCxn id="8" idx="2"/>
          </p:cNvCxnSpPr>
          <p:nvPr/>
        </p:nvCxnSpPr>
        <p:spPr>
          <a:xfrm flipH="1">
            <a:off x="4829175" y="1581370"/>
            <a:ext cx="554498" cy="2128791"/>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30"/>
          <p:cNvSpPr txBox="1"/>
          <p:nvPr/>
        </p:nvSpPr>
        <p:spPr>
          <a:xfrm>
            <a:off x="845496" y="2367498"/>
            <a:ext cx="371168" cy="184666"/>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4209</a:t>
            </a:r>
            <a:endParaRPr lang="en-US" sz="1200" b="1" dirty="0"/>
          </a:p>
        </p:txBody>
      </p:sp>
    </p:spTree>
    <p:extLst>
      <p:ext uri="{BB962C8B-B14F-4D97-AF65-F5344CB8AC3E}">
        <p14:creationId xmlns:p14="http://schemas.microsoft.com/office/powerpoint/2010/main" val="157770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2" presetClass="exit" presetSubtype="4" fill="hold" nodeType="withEffect">
                                  <p:stCondLst>
                                    <p:cond delay="0"/>
                                  </p:stCondLst>
                                  <p:childTnLst>
                                    <p:animEffect transition="out" filter="wipe(down)">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22" presetClass="entr" presetSubtype="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22" presetClass="entr" presetSubtype="2"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22" presetClass="entr" presetSubtype="2"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righ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nodeType="clickEffect">
                                  <p:stCondLst>
                                    <p:cond delay="0"/>
                                  </p:stCondLst>
                                  <p:childTnLst>
                                    <p:animEffect transition="out" filter="wipe(down)">
                                      <p:cBhvr>
                                        <p:cTn id="41" dur="500"/>
                                        <p:tgtEl>
                                          <p:spTgt spid="34"/>
                                        </p:tgtEl>
                                      </p:cBhvr>
                                    </p:animEffect>
                                    <p:set>
                                      <p:cBhvr>
                                        <p:cTn id="42" dur="1" fill="hold">
                                          <p:stCondLst>
                                            <p:cond delay="499"/>
                                          </p:stCondLst>
                                        </p:cTn>
                                        <p:tgtEl>
                                          <p:spTgt spid="34"/>
                                        </p:tgtEl>
                                        <p:attrNameLst>
                                          <p:attrName>style.visibility</p:attrName>
                                        </p:attrNameLst>
                                      </p:cBhvr>
                                      <p:to>
                                        <p:strVal val="hidden"/>
                                      </p:to>
                                    </p:set>
                                  </p:childTnLst>
                                </p:cTn>
                              </p:par>
                              <p:par>
                                <p:cTn id="43" presetID="22" presetClass="entr" presetSubtype="2"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right)">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711" y="565707"/>
            <a:ext cx="3256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Rabbi </a:t>
            </a:r>
            <a:r>
              <a:rPr lang="en-US" sz="1200" b="1" dirty="0" err="1" smtClean="0">
                <a:latin typeface="Times New Roman" pitchFamily="18" charset="0"/>
                <a:cs typeface="Times New Roman" pitchFamily="18" charset="0"/>
              </a:rPr>
              <a:t>Yose</a:t>
            </a:r>
            <a:r>
              <a:rPr lang="en-US" sz="1200" b="1" dirty="0" smtClean="0">
                <a:latin typeface="Times New Roman" pitchFamily="18" charset="0"/>
                <a:cs typeface="Times New Roman" pitchFamily="18" charset="0"/>
              </a:rPr>
              <a:t> Ben Halaphta said, “the course of Jehoiarib was on duty on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for the year that the second temple was destroyed.</a:t>
            </a:r>
            <a:endParaRPr lang="en-US" sz="1200" b="1" dirty="0">
              <a:latin typeface="Times New Roman" pitchFamily="18" charset="0"/>
              <a:cs typeface="Times New Roman" pitchFamily="18" charset="0"/>
            </a:endParaRPr>
          </a:p>
        </p:txBody>
      </p:sp>
      <p:sp>
        <p:nvSpPr>
          <p:cNvPr id="4" name="Rectangle 3"/>
          <p:cNvSpPr/>
          <p:nvPr/>
        </p:nvSpPr>
        <p:spPr>
          <a:xfrm>
            <a:off x="1937977" y="4237893"/>
            <a:ext cx="1351652" cy="369332"/>
          </a:xfrm>
          <a:prstGeom prst="rect">
            <a:avLst/>
          </a:prstGeom>
        </p:spPr>
        <p:txBody>
          <a:bodyPr wrap="none">
            <a:spAutoFit/>
          </a:bodyPr>
          <a:lstStyle/>
          <a:p>
            <a:pPr algn="just"/>
            <a:r>
              <a:rPr lang="en-US" b="1" dirty="0">
                <a:latin typeface="Times New Roman" pitchFamily="18" charset="0"/>
                <a:cs typeface="Times New Roman" pitchFamily="18" charset="0"/>
              </a:rPr>
              <a:t>1. Jehoiarib</a:t>
            </a:r>
          </a:p>
        </p:txBody>
      </p:sp>
      <p:sp>
        <p:nvSpPr>
          <p:cNvPr id="5" name="Rectangle 4"/>
          <p:cNvSpPr/>
          <p:nvPr/>
        </p:nvSpPr>
        <p:spPr>
          <a:xfrm>
            <a:off x="1920725" y="3710161"/>
            <a:ext cx="1390124" cy="369332"/>
          </a:xfrm>
          <a:prstGeom prst="rect">
            <a:avLst/>
          </a:prstGeom>
        </p:spPr>
        <p:txBody>
          <a:bodyPr wrap="none">
            <a:spAutoFit/>
          </a:bodyPr>
          <a:lstStyle/>
          <a:p>
            <a:pPr algn="just"/>
            <a:r>
              <a:rPr lang="en-US" b="1" dirty="0">
                <a:latin typeface="Times New Roman" pitchFamily="18" charset="0"/>
                <a:cs typeface="Times New Roman" pitchFamily="18" charset="0"/>
              </a:rPr>
              <a:t>24. </a:t>
            </a:r>
            <a:r>
              <a:rPr lang="en-US" b="1" dirty="0" err="1">
                <a:latin typeface="Times New Roman" pitchFamily="18" charset="0"/>
                <a:cs typeface="Times New Roman" pitchFamily="18" charset="0"/>
              </a:rPr>
              <a:t>Maaziah</a:t>
            </a:r>
            <a:endParaRPr lang="en-US" b="1" dirty="0">
              <a:latin typeface="Times New Roman" pitchFamily="18" charset="0"/>
              <a:cs typeface="Times New Roman" pitchFamily="18" charset="0"/>
            </a:endParaRPr>
          </a:p>
        </p:txBody>
      </p:sp>
      <p:sp>
        <p:nvSpPr>
          <p:cNvPr id="9" name="Rectangle 8"/>
          <p:cNvSpPr/>
          <p:nvPr/>
        </p:nvSpPr>
        <p:spPr>
          <a:xfrm>
            <a:off x="2024895" y="3059668"/>
            <a:ext cx="1287532" cy="369332"/>
          </a:xfrm>
          <a:prstGeom prst="rect">
            <a:avLst/>
          </a:prstGeom>
        </p:spPr>
        <p:txBody>
          <a:bodyPr wrap="none">
            <a:spAutoFit/>
          </a:bodyPr>
          <a:lstStyle/>
          <a:p>
            <a:pPr algn="just"/>
            <a:r>
              <a:rPr lang="en-US" b="1" dirty="0">
                <a:latin typeface="Times New Roman" pitchFamily="18" charset="0"/>
                <a:cs typeface="Times New Roman" pitchFamily="18" charset="0"/>
              </a:rPr>
              <a:t>23. </a:t>
            </a:r>
            <a:r>
              <a:rPr lang="en-US" b="1" dirty="0" err="1">
                <a:latin typeface="Times New Roman" pitchFamily="18" charset="0"/>
                <a:cs typeface="Times New Roman" pitchFamily="18" charset="0"/>
              </a:rPr>
              <a:t>Delaiah</a:t>
            </a:r>
            <a:endParaRPr lang="en-US" b="1" dirty="0">
              <a:latin typeface="Times New Roman" pitchFamily="18" charset="0"/>
              <a:cs typeface="Times New Roman" pitchFamily="18" charset="0"/>
            </a:endParaRPr>
          </a:p>
        </p:txBody>
      </p:sp>
      <p:sp>
        <p:nvSpPr>
          <p:cNvPr id="10" name="Rectangle 9"/>
          <p:cNvSpPr/>
          <p:nvPr/>
        </p:nvSpPr>
        <p:spPr>
          <a:xfrm>
            <a:off x="7559531" y="888872"/>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marL="228600" indent="-228600" algn="just">
              <a:buAutoNum type="arabicPeriod"/>
            </a:pPr>
            <a:r>
              <a:rPr lang="en-US" sz="1200" b="1" dirty="0" smtClean="0">
                <a:latin typeface="Times New Roman" pitchFamily="18" charset="0"/>
                <a:cs typeface="Times New Roman" pitchFamily="18" charset="0"/>
              </a:rPr>
              <a:t>Jehoiarib</a:t>
            </a:r>
          </a:p>
          <a:p>
            <a:pPr marL="228600" indent="-228600" algn="just">
              <a:buAutoNum type="arabicPeriod"/>
            </a:pP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Abijah</a:t>
            </a:r>
          </a:p>
          <a:p>
            <a:pPr algn="just"/>
            <a:r>
              <a:rPr lang="en-US" sz="1200" b="1" dirty="0">
                <a:latin typeface="Times New Roman" pitchFamily="18" charset="0"/>
                <a:cs typeface="Times New Roman" pitchFamily="18" charset="0"/>
              </a:rPr>
              <a:t>9.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094"/>
            <a:ext cx="6128505" cy="464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7171"/>
          <p:cNvSpPr/>
          <p:nvPr/>
        </p:nvSpPr>
        <p:spPr>
          <a:xfrm>
            <a:off x="1920725" y="5369468"/>
            <a:ext cx="1287532" cy="369332"/>
          </a:xfrm>
          <a:prstGeom prst="rect">
            <a:avLst/>
          </a:prstGeom>
        </p:spPr>
        <p:txBody>
          <a:bodyPr wrap="none">
            <a:spAutoFit/>
          </a:bodyPr>
          <a:lstStyle/>
          <a:p>
            <a:pPr algn="just"/>
            <a:r>
              <a:rPr lang="en-US" b="1" dirty="0">
                <a:latin typeface="Times New Roman" pitchFamily="18" charset="0"/>
                <a:cs typeface="Times New Roman" pitchFamily="18" charset="0"/>
              </a:rPr>
              <a:t>23. </a:t>
            </a:r>
            <a:r>
              <a:rPr lang="en-US" b="1" dirty="0" err="1">
                <a:latin typeface="Times New Roman" pitchFamily="18" charset="0"/>
                <a:cs typeface="Times New Roman" pitchFamily="18" charset="0"/>
              </a:rPr>
              <a:t>Delaiah</a:t>
            </a:r>
            <a:endParaRPr lang="en-US" b="1" dirty="0">
              <a:latin typeface="Times New Roman" pitchFamily="18" charset="0"/>
              <a:cs typeface="Times New Roman" pitchFamily="18" charset="0"/>
            </a:endParaRPr>
          </a:p>
        </p:txBody>
      </p:sp>
      <p:cxnSp>
        <p:nvCxnSpPr>
          <p:cNvPr id="37" name="Straight Arrow Connector 58"/>
          <p:cNvCxnSpPr>
            <a:endCxn id="7172" idx="3"/>
          </p:cNvCxnSpPr>
          <p:nvPr/>
        </p:nvCxnSpPr>
        <p:spPr>
          <a:xfrm flipH="1" flipV="1">
            <a:off x="3208257" y="5554134"/>
            <a:ext cx="4351276" cy="70289"/>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76" name="Rectangle 7175"/>
          <p:cNvSpPr/>
          <p:nvPr/>
        </p:nvSpPr>
        <p:spPr>
          <a:xfrm>
            <a:off x="1959197" y="4710824"/>
            <a:ext cx="1210588" cy="369332"/>
          </a:xfrm>
          <a:prstGeom prst="rect">
            <a:avLst/>
          </a:prstGeom>
        </p:spPr>
        <p:txBody>
          <a:bodyPr wrap="none">
            <a:spAutoFit/>
          </a:bodyPr>
          <a:lstStyle/>
          <a:p>
            <a:pPr algn="just"/>
            <a:r>
              <a:rPr lang="en-US" b="1" dirty="0">
                <a:latin typeface="Times New Roman" pitchFamily="18" charset="0"/>
                <a:cs typeface="Times New Roman" pitchFamily="18" charset="0"/>
              </a:rPr>
              <a:t>22. </a:t>
            </a:r>
            <a:r>
              <a:rPr lang="en-US" b="1" dirty="0" err="1">
                <a:latin typeface="Times New Roman" pitchFamily="18" charset="0"/>
                <a:cs typeface="Times New Roman" pitchFamily="18" charset="0"/>
              </a:rPr>
              <a:t>Gamul</a:t>
            </a:r>
            <a:endParaRPr lang="en-US" b="1" dirty="0">
              <a:latin typeface="Times New Roman" pitchFamily="18" charset="0"/>
              <a:cs typeface="Times New Roman" pitchFamily="18" charset="0"/>
            </a:endParaRPr>
          </a:p>
        </p:txBody>
      </p:sp>
      <p:sp>
        <p:nvSpPr>
          <p:cNvPr id="7177" name="Rectangle 7176"/>
          <p:cNvSpPr/>
          <p:nvPr/>
        </p:nvSpPr>
        <p:spPr>
          <a:xfrm>
            <a:off x="1984845" y="4053227"/>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21. </a:t>
            </a:r>
            <a:r>
              <a:rPr lang="en-US" b="1" dirty="0" err="1">
                <a:latin typeface="Times New Roman" pitchFamily="18" charset="0"/>
                <a:cs typeface="Times New Roman" pitchFamily="18" charset="0"/>
              </a:rPr>
              <a:t>Jachin</a:t>
            </a:r>
            <a:endParaRPr lang="en-US" b="1" dirty="0">
              <a:latin typeface="Times New Roman" pitchFamily="18" charset="0"/>
              <a:cs typeface="Times New Roman" pitchFamily="18" charset="0"/>
            </a:endParaRPr>
          </a:p>
        </p:txBody>
      </p:sp>
      <p:sp>
        <p:nvSpPr>
          <p:cNvPr id="7178" name="Rectangle 7177"/>
          <p:cNvSpPr/>
          <p:nvPr/>
        </p:nvSpPr>
        <p:spPr>
          <a:xfrm>
            <a:off x="1875841" y="3429000"/>
            <a:ext cx="1377300" cy="369332"/>
          </a:xfrm>
          <a:prstGeom prst="rect">
            <a:avLst/>
          </a:prstGeom>
        </p:spPr>
        <p:txBody>
          <a:bodyPr wrap="none">
            <a:spAutoFit/>
          </a:bodyPr>
          <a:lstStyle/>
          <a:p>
            <a:pPr algn="just"/>
            <a:r>
              <a:rPr lang="en-US" b="1" dirty="0">
                <a:latin typeface="Times New Roman" pitchFamily="18" charset="0"/>
                <a:cs typeface="Times New Roman" pitchFamily="18" charset="0"/>
              </a:rPr>
              <a:t>20. </a:t>
            </a:r>
            <a:r>
              <a:rPr lang="en-US" b="1" dirty="0" err="1">
                <a:latin typeface="Times New Roman" pitchFamily="18" charset="0"/>
                <a:cs typeface="Times New Roman" pitchFamily="18" charset="0"/>
              </a:rPr>
              <a:t>Jehezkel</a:t>
            </a:r>
            <a:endParaRPr lang="en-US" b="1" dirty="0">
              <a:latin typeface="Times New Roman" pitchFamily="18" charset="0"/>
              <a:cs typeface="Times New Roman" pitchFamily="18" charset="0"/>
            </a:endParaRPr>
          </a:p>
        </p:txBody>
      </p:sp>
      <p:sp>
        <p:nvSpPr>
          <p:cNvPr id="7179" name="Rectangle 7178"/>
          <p:cNvSpPr/>
          <p:nvPr/>
        </p:nvSpPr>
        <p:spPr>
          <a:xfrm>
            <a:off x="1984845" y="2706787"/>
            <a:ext cx="1531188" cy="369332"/>
          </a:xfrm>
          <a:prstGeom prst="rect">
            <a:avLst/>
          </a:prstGeom>
        </p:spPr>
        <p:txBody>
          <a:bodyPr wrap="none">
            <a:spAutoFit/>
          </a:bodyPr>
          <a:lstStyle/>
          <a:p>
            <a:pPr algn="just"/>
            <a:r>
              <a:rPr lang="en-US" b="1" dirty="0">
                <a:latin typeface="Times New Roman" pitchFamily="18" charset="0"/>
                <a:cs typeface="Times New Roman" pitchFamily="18" charset="0"/>
              </a:rPr>
              <a:t>19. </a:t>
            </a:r>
            <a:r>
              <a:rPr lang="en-US" b="1" dirty="0" err="1">
                <a:latin typeface="Times New Roman" pitchFamily="18" charset="0"/>
                <a:cs typeface="Times New Roman" pitchFamily="18" charset="0"/>
              </a:rPr>
              <a:t>Pethahiah</a:t>
            </a:r>
            <a:endParaRPr lang="en-US" b="1" dirty="0">
              <a:latin typeface="Times New Roman" pitchFamily="18" charset="0"/>
              <a:cs typeface="Times New Roman" pitchFamily="18" charset="0"/>
            </a:endParaRPr>
          </a:p>
        </p:txBody>
      </p:sp>
      <p:cxnSp>
        <p:nvCxnSpPr>
          <p:cNvPr id="49" name="Straight Arrow Connector 58"/>
          <p:cNvCxnSpPr>
            <a:endCxn id="7176" idx="3"/>
          </p:cNvCxnSpPr>
          <p:nvPr/>
        </p:nvCxnSpPr>
        <p:spPr>
          <a:xfrm flipH="1" flipV="1">
            <a:off x="3169785" y="4895490"/>
            <a:ext cx="4389748" cy="556404"/>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8"/>
          <p:cNvCxnSpPr>
            <a:endCxn id="7177" idx="3"/>
          </p:cNvCxnSpPr>
          <p:nvPr/>
        </p:nvCxnSpPr>
        <p:spPr>
          <a:xfrm flipH="1" flipV="1">
            <a:off x="3169785" y="4237893"/>
            <a:ext cx="4389748" cy="1006967"/>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8"/>
          <p:cNvCxnSpPr>
            <a:endCxn id="7178" idx="3"/>
          </p:cNvCxnSpPr>
          <p:nvPr/>
        </p:nvCxnSpPr>
        <p:spPr>
          <a:xfrm flipH="1" flipV="1">
            <a:off x="3253141" y="3613666"/>
            <a:ext cx="4306390" cy="146649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8"/>
          <p:cNvCxnSpPr>
            <a:endCxn id="7179" idx="3"/>
          </p:cNvCxnSpPr>
          <p:nvPr/>
        </p:nvCxnSpPr>
        <p:spPr>
          <a:xfrm flipH="1" flipV="1">
            <a:off x="3516033" y="2891453"/>
            <a:ext cx="4043500" cy="2004037"/>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30"/>
          <p:cNvSpPr txBox="1"/>
          <p:nvPr/>
        </p:nvSpPr>
        <p:spPr>
          <a:xfrm>
            <a:off x="952177" y="1955086"/>
            <a:ext cx="371168" cy="184666"/>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4209</a:t>
            </a:r>
            <a:endParaRPr lang="en-US" sz="1200" b="1" dirty="0"/>
          </a:p>
        </p:txBody>
      </p:sp>
    </p:spTree>
    <p:extLst>
      <p:ext uri="{BB962C8B-B14F-4D97-AF65-F5344CB8AC3E}">
        <p14:creationId xmlns:p14="http://schemas.microsoft.com/office/powerpoint/2010/main" val="164561356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right)">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49"/>
                                        </p:tgtEl>
                                      </p:cBhvr>
                                    </p:animEffect>
                                    <p:set>
                                      <p:cBhvr>
                                        <p:cTn id="20" dur="1" fill="hold">
                                          <p:stCondLst>
                                            <p:cond delay="499"/>
                                          </p:stCondLst>
                                        </p:cTn>
                                        <p:tgtEl>
                                          <p:spTgt spid="49"/>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righ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55"/>
                                        </p:tgtEl>
                                      </p:cBhvr>
                                    </p:animEffect>
                                    <p:set>
                                      <p:cBhvr>
                                        <p:cTn id="36" dur="1" fill="hold">
                                          <p:stCondLst>
                                            <p:cond delay="499"/>
                                          </p:stCondLst>
                                        </p:cTn>
                                        <p:tgtEl>
                                          <p:spTgt spid="55"/>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right)">
                                      <p:cBhvr>
                                        <p:cTn id="3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711" y="565707"/>
            <a:ext cx="3256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Rabbi </a:t>
            </a:r>
            <a:r>
              <a:rPr lang="en-US" sz="1200" b="1" dirty="0" err="1" smtClean="0">
                <a:latin typeface="Times New Roman" pitchFamily="18" charset="0"/>
                <a:cs typeface="Times New Roman" pitchFamily="18" charset="0"/>
              </a:rPr>
              <a:t>Yose</a:t>
            </a:r>
            <a:r>
              <a:rPr lang="en-US" sz="1200" b="1" dirty="0" smtClean="0">
                <a:latin typeface="Times New Roman" pitchFamily="18" charset="0"/>
                <a:cs typeface="Times New Roman" pitchFamily="18" charset="0"/>
              </a:rPr>
              <a:t> Ben Halaphta said, “the course of Jehoiarib was on duty on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for the year that the second temple was destroyed.</a:t>
            </a:r>
            <a:endParaRPr lang="en-US" sz="1200" b="1" dirty="0">
              <a:latin typeface="Times New Roman" pitchFamily="18" charset="0"/>
              <a:cs typeface="Times New Roman" pitchFamily="18" charset="0"/>
            </a:endParaRPr>
          </a:p>
        </p:txBody>
      </p:sp>
      <p:sp>
        <p:nvSpPr>
          <p:cNvPr id="10" name="Rectangle 9"/>
          <p:cNvSpPr/>
          <p:nvPr/>
        </p:nvSpPr>
        <p:spPr>
          <a:xfrm>
            <a:off x="7559531" y="888872"/>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marL="228600" indent="-228600" algn="just">
              <a:buAutoNum type="arabicPeriod"/>
            </a:pPr>
            <a:r>
              <a:rPr lang="en-US" sz="1200" b="1" dirty="0" smtClean="0">
                <a:latin typeface="Times New Roman" pitchFamily="18" charset="0"/>
                <a:cs typeface="Times New Roman" pitchFamily="18" charset="0"/>
              </a:rPr>
              <a:t>Jehoiarib</a:t>
            </a:r>
          </a:p>
          <a:p>
            <a:pPr marL="228600" indent="-228600" algn="just">
              <a:buAutoNum type="arabicPeriod"/>
            </a:pP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Abijah</a:t>
            </a:r>
          </a:p>
          <a:p>
            <a:pPr algn="just"/>
            <a:r>
              <a:rPr lang="en-US" sz="1200" b="1" dirty="0">
                <a:latin typeface="Times New Roman" pitchFamily="18" charset="0"/>
                <a:cs typeface="Times New Roman" pitchFamily="18" charset="0"/>
              </a:rPr>
              <a:t>9.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7" y="1540357"/>
            <a:ext cx="6527269" cy="493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Arrow Connector 58"/>
          <p:cNvCxnSpPr>
            <a:endCxn id="7190" idx="3"/>
          </p:cNvCxnSpPr>
          <p:nvPr/>
        </p:nvCxnSpPr>
        <p:spPr>
          <a:xfrm flipH="1">
            <a:off x="3767934" y="4857750"/>
            <a:ext cx="3791600" cy="604748"/>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90" name="Rectangle 7189"/>
          <p:cNvSpPr/>
          <p:nvPr/>
        </p:nvSpPr>
        <p:spPr>
          <a:xfrm>
            <a:off x="2236746" y="5277832"/>
            <a:ext cx="1531188" cy="369332"/>
          </a:xfrm>
          <a:prstGeom prst="rect">
            <a:avLst/>
          </a:prstGeom>
        </p:spPr>
        <p:txBody>
          <a:bodyPr wrap="none">
            <a:spAutoFit/>
          </a:bodyPr>
          <a:lstStyle/>
          <a:p>
            <a:pPr algn="just"/>
            <a:r>
              <a:rPr lang="en-US" b="1" dirty="0">
                <a:latin typeface="Times New Roman" pitchFamily="18" charset="0"/>
                <a:cs typeface="Times New Roman" pitchFamily="18" charset="0"/>
              </a:rPr>
              <a:t>19. </a:t>
            </a:r>
            <a:r>
              <a:rPr lang="en-US" b="1" dirty="0" err="1">
                <a:latin typeface="Times New Roman" pitchFamily="18" charset="0"/>
                <a:cs typeface="Times New Roman" pitchFamily="18" charset="0"/>
              </a:rPr>
              <a:t>Pethahiah</a:t>
            </a:r>
            <a:endParaRPr lang="en-US" b="1" dirty="0">
              <a:latin typeface="Times New Roman" pitchFamily="18" charset="0"/>
              <a:cs typeface="Times New Roman" pitchFamily="18" charset="0"/>
            </a:endParaRPr>
          </a:p>
        </p:txBody>
      </p:sp>
      <p:sp>
        <p:nvSpPr>
          <p:cNvPr id="7194" name="Rectangle 7193"/>
          <p:cNvSpPr/>
          <p:nvPr/>
        </p:nvSpPr>
        <p:spPr>
          <a:xfrm>
            <a:off x="2236746" y="4587359"/>
            <a:ext cx="1556836" cy="369332"/>
          </a:xfrm>
          <a:prstGeom prst="rect">
            <a:avLst/>
          </a:prstGeom>
        </p:spPr>
        <p:txBody>
          <a:bodyPr wrap="none">
            <a:spAutoFit/>
          </a:bodyPr>
          <a:lstStyle/>
          <a:p>
            <a:pPr algn="just"/>
            <a:r>
              <a:rPr lang="en-US" b="1" dirty="0">
                <a:latin typeface="Times New Roman" pitchFamily="18" charset="0"/>
                <a:cs typeface="Times New Roman" pitchFamily="18" charset="0"/>
              </a:rPr>
              <a:t>18. </a:t>
            </a:r>
            <a:r>
              <a:rPr lang="en-US" b="1" dirty="0" err="1">
                <a:latin typeface="Times New Roman" pitchFamily="18" charset="0"/>
                <a:cs typeface="Times New Roman" pitchFamily="18" charset="0"/>
              </a:rPr>
              <a:t>Happizzez</a:t>
            </a:r>
            <a:endParaRPr lang="en-US" b="1" dirty="0">
              <a:latin typeface="Times New Roman" pitchFamily="18" charset="0"/>
              <a:cs typeface="Times New Roman" pitchFamily="18" charset="0"/>
            </a:endParaRPr>
          </a:p>
        </p:txBody>
      </p:sp>
      <p:cxnSp>
        <p:nvCxnSpPr>
          <p:cNvPr id="69" name="Straight Arrow Connector 58"/>
          <p:cNvCxnSpPr/>
          <p:nvPr/>
        </p:nvCxnSpPr>
        <p:spPr>
          <a:xfrm flipH="1">
            <a:off x="3793583" y="4667250"/>
            <a:ext cx="3765951" cy="104776"/>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97" name="Rectangle 7196"/>
          <p:cNvSpPr/>
          <p:nvPr/>
        </p:nvSpPr>
        <p:spPr>
          <a:xfrm>
            <a:off x="2236746" y="3943350"/>
            <a:ext cx="1082348" cy="369332"/>
          </a:xfrm>
          <a:prstGeom prst="rect">
            <a:avLst/>
          </a:prstGeom>
        </p:spPr>
        <p:txBody>
          <a:bodyPr wrap="none">
            <a:spAutoFit/>
          </a:bodyPr>
          <a:lstStyle/>
          <a:p>
            <a:pPr algn="just"/>
            <a:r>
              <a:rPr lang="en-US" b="1" dirty="0">
                <a:latin typeface="Times New Roman" pitchFamily="18" charset="0"/>
                <a:cs typeface="Times New Roman" pitchFamily="18" charset="0"/>
              </a:rPr>
              <a:t>17. </a:t>
            </a:r>
            <a:r>
              <a:rPr lang="en-US" b="1" dirty="0" err="1">
                <a:latin typeface="Times New Roman" pitchFamily="18" charset="0"/>
                <a:cs typeface="Times New Roman" pitchFamily="18" charset="0"/>
              </a:rPr>
              <a:t>Hezir</a:t>
            </a:r>
            <a:endParaRPr lang="en-US" b="1" dirty="0">
              <a:latin typeface="Times New Roman" pitchFamily="18" charset="0"/>
              <a:cs typeface="Times New Roman" pitchFamily="18" charset="0"/>
            </a:endParaRPr>
          </a:p>
        </p:txBody>
      </p:sp>
      <p:cxnSp>
        <p:nvCxnSpPr>
          <p:cNvPr id="73" name="Straight Arrow Connector 58"/>
          <p:cNvCxnSpPr>
            <a:endCxn id="7197" idx="3"/>
          </p:cNvCxnSpPr>
          <p:nvPr/>
        </p:nvCxnSpPr>
        <p:spPr>
          <a:xfrm flipH="1" flipV="1">
            <a:off x="3319094" y="4128016"/>
            <a:ext cx="4240440" cy="367784"/>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236746" y="3244334"/>
            <a:ext cx="1210588" cy="369332"/>
          </a:xfrm>
          <a:prstGeom prst="rect">
            <a:avLst/>
          </a:prstGeom>
        </p:spPr>
        <p:txBody>
          <a:bodyPr wrap="none">
            <a:spAutoFit/>
          </a:bodyPr>
          <a:lstStyle/>
          <a:p>
            <a:pPr algn="just"/>
            <a:r>
              <a:rPr lang="en-US" b="1" dirty="0">
                <a:latin typeface="Times New Roman" pitchFamily="18" charset="0"/>
                <a:cs typeface="Times New Roman" pitchFamily="18" charset="0"/>
              </a:rPr>
              <a:t>16. </a:t>
            </a:r>
            <a:r>
              <a:rPr lang="en-US" b="1" dirty="0" err="1">
                <a:latin typeface="Times New Roman" pitchFamily="18" charset="0"/>
                <a:cs typeface="Times New Roman" pitchFamily="18" charset="0"/>
              </a:rPr>
              <a:t>Immer</a:t>
            </a:r>
            <a:endParaRPr lang="en-US" b="1" dirty="0">
              <a:latin typeface="Times New Roman" pitchFamily="18" charset="0"/>
              <a:cs typeface="Times New Roman" pitchFamily="18" charset="0"/>
            </a:endParaRPr>
          </a:p>
        </p:txBody>
      </p:sp>
      <p:cxnSp>
        <p:nvCxnSpPr>
          <p:cNvPr id="77" name="Straight Arrow Connector 58"/>
          <p:cNvCxnSpPr>
            <a:endCxn id="32" idx="3"/>
          </p:cNvCxnSpPr>
          <p:nvPr/>
        </p:nvCxnSpPr>
        <p:spPr>
          <a:xfrm flipH="1" flipV="1">
            <a:off x="3447334" y="3429000"/>
            <a:ext cx="4112198" cy="883682"/>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236746" y="2606159"/>
            <a:ext cx="1172116" cy="369332"/>
          </a:xfrm>
          <a:prstGeom prst="rect">
            <a:avLst/>
          </a:prstGeom>
        </p:spPr>
        <p:txBody>
          <a:bodyPr wrap="none">
            <a:spAutoFit/>
          </a:bodyPr>
          <a:lstStyle/>
          <a:p>
            <a:pPr algn="just"/>
            <a:r>
              <a:rPr lang="en-US" b="1" dirty="0">
                <a:latin typeface="Times New Roman" pitchFamily="18" charset="0"/>
                <a:cs typeface="Times New Roman" pitchFamily="18" charset="0"/>
              </a:rPr>
              <a:t>15. </a:t>
            </a:r>
            <a:r>
              <a:rPr lang="en-US" b="1" dirty="0" err="1">
                <a:latin typeface="Times New Roman" pitchFamily="18" charset="0"/>
                <a:cs typeface="Times New Roman" pitchFamily="18" charset="0"/>
              </a:rPr>
              <a:t>Bilgah</a:t>
            </a:r>
            <a:endParaRPr lang="en-US" b="1" dirty="0">
              <a:latin typeface="Times New Roman" pitchFamily="18" charset="0"/>
              <a:cs typeface="Times New Roman" pitchFamily="18" charset="0"/>
            </a:endParaRPr>
          </a:p>
        </p:txBody>
      </p:sp>
      <p:cxnSp>
        <p:nvCxnSpPr>
          <p:cNvPr id="82" name="Straight Arrow Connector 58"/>
          <p:cNvCxnSpPr>
            <a:endCxn id="38" idx="3"/>
          </p:cNvCxnSpPr>
          <p:nvPr/>
        </p:nvCxnSpPr>
        <p:spPr>
          <a:xfrm flipH="1" flipV="1">
            <a:off x="3408862" y="2790825"/>
            <a:ext cx="4150670" cy="1337191"/>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30"/>
          <p:cNvSpPr txBox="1"/>
          <p:nvPr/>
        </p:nvSpPr>
        <p:spPr>
          <a:xfrm>
            <a:off x="1020757" y="1673146"/>
            <a:ext cx="371168" cy="184666"/>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4209</a:t>
            </a:r>
            <a:endParaRPr lang="en-US" sz="1200" b="1" dirty="0"/>
          </a:p>
        </p:txBody>
      </p:sp>
    </p:spTree>
    <p:extLst>
      <p:ext uri="{BB962C8B-B14F-4D97-AF65-F5344CB8AC3E}">
        <p14:creationId xmlns:p14="http://schemas.microsoft.com/office/powerpoint/2010/main" val="41936183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right)">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69"/>
                                        </p:tgtEl>
                                      </p:cBhvr>
                                    </p:animEffect>
                                    <p:set>
                                      <p:cBhvr>
                                        <p:cTn id="20" dur="1" fill="hold">
                                          <p:stCondLst>
                                            <p:cond delay="499"/>
                                          </p:stCondLst>
                                        </p:cTn>
                                        <p:tgtEl>
                                          <p:spTgt spid="69"/>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right)">
                                      <p:cBhvr>
                                        <p:cTn id="23" dur="500"/>
                                        <p:tgtEl>
                                          <p:spTgt spid="7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73"/>
                                        </p:tgtEl>
                                      </p:cBhvr>
                                    </p:animEffect>
                                    <p:set>
                                      <p:cBhvr>
                                        <p:cTn id="28" dur="1" fill="hold">
                                          <p:stCondLst>
                                            <p:cond delay="499"/>
                                          </p:stCondLst>
                                        </p:cTn>
                                        <p:tgtEl>
                                          <p:spTgt spid="73"/>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right)">
                                      <p:cBhvr>
                                        <p:cTn id="31" dur="500"/>
                                        <p:tgtEl>
                                          <p:spTgt spid="7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77"/>
                                        </p:tgtEl>
                                      </p:cBhvr>
                                    </p:animEffect>
                                    <p:set>
                                      <p:cBhvr>
                                        <p:cTn id="36" dur="1" fill="hold">
                                          <p:stCondLst>
                                            <p:cond delay="499"/>
                                          </p:stCondLst>
                                        </p:cTn>
                                        <p:tgtEl>
                                          <p:spTgt spid="77"/>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right)">
                                      <p:cBhvr>
                                        <p:cTn id="3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711" y="565707"/>
            <a:ext cx="3256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Rabbi </a:t>
            </a:r>
            <a:r>
              <a:rPr lang="en-US" sz="1200" b="1" dirty="0" err="1" smtClean="0">
                <a:latin typeface="Times New Roman" pitchFamily="18" charset="0"/>
                <a:cs typeface="Times New Roman" pitchFamily="18" charset="0"/>
              </a:rPr>
              <a:t>Yose</a:t>
            </a:r>
            <a:r>
              <a:rPr lang="en-US" sz="1200" b="1" dirty="0" smtClean="0">
                <a:latin typeface="Times New Roman" pitchFamily="18" charset="0"/>
                <a:cs typeface="Times New Roman" pitchFamily="18" charset="0"/>
              </a:rPr>
              <a:t> Ben Halaphta said, “the course of Jehoiarib was on duty on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for the year that the second temple was destroyed.</a:t>
            </a:r>
            <a:endParaRPr lang="en-US" sz="1200" b="1" dirty="0">
              <a:latin typeface="Times New Roman" pitchFamily="18" charset="0"/>
              <a:cs typeface="Times New Roman" pitchFamily="18" charset="0"/>
            </a:endParaRPr>
          </a:p>
        </p:txBody>
      </p:sp>
      <p:sp>
        <p:nvSpPr>
          <p:cNvPr id="10" name="Rectangle 9"/>
          <p:cNvSpPr/>
          <p:nvPr/>
        </p:nvSpPr>
        <p:spPr>
          <a:xfrm>
            <a:off x="7559531" y="888872"/>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marL="228600" indent="-228600" algn="just">
              <a:buAutoNum type="arabicPeriod"/>
            </a:pPr>
            <a:r>
              <a:rPr lang="en-US" sz="1200" b="1" dirty="0" smtClean="0">
                <a:latin typeface="Times New Roman" pitchFamily="18" charset="0"/>
                <a:cs typeface="Times New Roman" pitchFamily="18" charset="0"/>
              </a:rPr>
              <a:t>Jehoiarib</a:t>
            </a:r>
          </a:p>
          <a:p>
            <a:pPr marL="228600" indent="-228600" algn="just">
              <a:buAutoNum type="arabicPeriod"/>
            </a:pP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marL="228600" indent="-228600" algn="just">
              <a:buAutoNum type="arabicPeriod"/>
            </a:pP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Abijah</a:t>
            </a:r>
          </a:p>
          <a:p>
            <a:pPr algn="just"/>
            <a:r>
              <a:rPr lang="en-US" sz="1200" b="1" dirty="0">
                <a:latin typeface="Times New Roman" pitchFamily="18" charset="0"/>
                <a:cs typeface="Times New Roman" pitchFamily="18" charset="0"/>
              </a:rPr>
              <a:t>9.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737073"/>
            <a:ext cx="6349198" cy="473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Arrow Connector 58"/>
          <p:cNvCxnSpPr/>
          <p:nvPr/>
        </p:nvCxnSpPr>
        <p:spPr>
          <a:xfrm flipH="1">
            <a:off x="2837552" y="4169268"/>
            <a:ext cx="4721979" cy="129323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58"/>
          <p:cNvCxnSpPr/>
          <p:nvPr/>
        </p:nvCxnSpPr>
        <p:spPr>
          <a:xfrm flipH="1">
            <a:off x="3160273" y="3959525"/>
            <a:ext cx="4399262" cy="898225"/>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58"/>
          <p:cNvCxnSpPr/>
          <p:nvPr/>
        </p:nvCxnSpPr>
        <p:spPr>
          <a:xfrm flipH="1">
            <a:off x="3004264" y="3761117"/>
            <a:ext cx="4555268" cy="408151"/>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58"/>
          <p:cNvCxnSpPr>
            <a:endCxn id="12" idx="3"/>
          </p:cNvCxnSpPr>
          <p:nvPr/>
        </p:nvCxnSpPr>
        <p:spPr>
          <a:xfrm flipH="1" flipV="1">
            <a:off x="2811904" y="3520361"/>
            <a:ext cx="4747628" cy="102733"/>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58"/>
          <p:cNvCxnSpPr>
            <a:endCxn id="15" idx="3"/>
          </p:cNvCxnSpPr>
          <p:nvPr/>
        </p:nvCxnSpPr>
        <p:spPr>
          <a:xfrm flipH="1" flipV="1">
            <a:off x="2991505" y="2859656"/>
            <a:ext cx="4568030" cy="594742"/>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65436" y="5277832"/>
            <a:ext cx="1172116" cy="369332"/>
          </a:xfrm>
          <a:prstGeom prst="rect">
            <a:avLst/>
          </a:prstGeom>
        </p:spPr>
        <p:txBody>
          <a:bodyPr wrap="none">
            <a:spAutoFit/>
          </a:bodyPr>
          <a:lstStyle/>
          <a:p>
            <a:pPr algn="just"/>
            <a:r>
              <a:rPr lang="en-US" b="1" dirty="0">
                <a:latin typeface="Times New Roman" pitchFamily="18" charset="0"/>
                <a:cs typeface="Times New Roman" pitchFamily="18" charset="0"/>
              </a:rPr>
              <a:t>15. </a:t>
            </a:r>
            <a:r>
              <a:rPr lang="en-US" b="1" dirty="0" err="1">
                <a:latin typeface="Times New Roman" pitchFamily="18" charset="0"/>
                <a:cs typeface="Times New Roman" pitchFamily="18" charset="0"/>
              </a:rPr>
              <a:t>Bilgah</a:t>
            </a:r>
            <a:endParaRPr lang="en-US" b="1" dirty="0">
              <a:latin typeface="Times New Roman" pitchFamily="18" charset="0"/>
              <a:cs typeface="Times New Roman" pitchFamily="18" charset="0"/>
            </a:endParaRPr>
          </a:p>
        </p:txBody>
      </p:sp>
      <p:sp>
        <p:nvSpPr>
          <p:cNvPr id="4" name="Rectangle 3"/>
          <p:cNvSpPr/>
          <p:nvPr/>
        </p:nvSpPr>
        <p:spPr>
          <a:xfrm>
            <a:off x="1665436" y="4667250"/>
            <a:ext cx="1544012" cy="369332"/>
          </a:xfrm>
          <a:prstGeom prst="rect">
            <a:avLst/>
          </a:prstGeom>
        </p:spPr>
        <p:txBody>
          <a:bodyPr wrap="none">
            <a:spAutoFit/>
          </a:bodyPr>
          <a:lstStyle/>
          <a:p>
            <a:pPr algn="just"/>
            <a:r>
              <a:rPr lang="en-US" b="1" dirty="0">
                <a:latin typeface="Times New Roman" pitchFamily="18" charset="0"/>
                <a:cs typeface="Times New Roman" pitchFamily="18" charset="0"/>
              </a:rPr>
              <a:t>14. </a:t>
            </a:r>
            <a:r>
              <a:rPr lang="en-US" b="1" dirty="0" err="1">
                <a:latin typeface="Times New Roman" pitchFamily="18" charset="0"/>
                <a:cs typeface="Times New Roman" pitchFamily="18" charset="0"/>
              </a:rPr>
              <a:t>Jeshebeab</a:t>
            </a:r>
            <a:endParaRPr lang="en-US" b="1" dirty="0">
              <a:latin typeface="Times New Roman" pitchFamily="18" charset="0"/>
              <a:cs typeface="Times New Roman" pitchFamily="18" charset="0"/>
            </a:endParaRPr>
          </a:p>
        </p:txBody>
      </p:sp>
      <p:sp>
        <p:nvSpPr>
          <p:cNvPr id="8" name="Rectangle 7"/>
          <p:cNvSpPr/>
          <p:nvPr/>
        </p:nvSpPr>
        <p:spPr>
          <a:xfrm>
            <a:off x="1665436" y="3984602"/>
            <a:ext cx="1338828" cy="369332"/>
          </a:xfrm>
          <a:prstGeom prst="rect">
            <a:avLst/>
          </a:prstGeom>
        </p:spPr>
        <p:txBody>
          <a:bodyPr wrap="none">
            <a:spAutoFit/>
          </a:bodyPr>
          <a:lstStyle/>
          <a:p>
            <a:pPr algn="just"/>
            <a:r>
              <a:rPr lang="en-US" b="1" dirty="0">
                <a:latin typeface="Times New Roman" pitchFamily="18" charset="0"/>
                <a:cs typeface="Times New Roman" pitchFamily="18" charset="0"/>
              </a:rPr>
              <a:t>13. </a:t>
            </a:r>
            <a:r>
              <a:rPr lang="en-US" b="1" dirty="0" err="1">
                <a:latin typeface="Times New Roman" pitchFamily="18" charset="0"/>
                <a:cs typeface="Times New Roman" pitchFamily="18" charset="0"/>
              </a:rPr>
              <a:t>Huppah</a:t>
            </a:r>
            <a:endParaRPr lang="en-US" b="1" dirty="0">
              <a:latin typeface="Times New Roman" pitchFamily="18" charset="0"/>
              <a:cs typeface="Times New Roman" pitchFamily="18" charset="0"/>
            </a:endParaRPr>
          </a:p>
        </p:txBody>
      </p:sp>
      <p:sp>
        <p:nvSpPr>
          <p:cNvPr id="12" name="Rectangle 11"/>
          <p:cNvSpPr/>
          <p:nvPr/>
        </p:nvSpPr>
        <p:spPr>
          <a:xfrm>
            <a:off x="1665436" y="3335695"/>
            <a:ext cx="1146468" cy="369332"/>
          </a:xfrm>
          <a:prstGeom prst="rect">
            <a:avLst/>
          </a:prstGeom>
        </p:spPr>
        <p:txBody>
          <a:bodyPr wrap="none">
            <a:spAutoFit/>
          </a:bodyPr>
          <a:lstStyle/>
          <a:p>
            <a:pPr algn="just"/>
            <a:r>
              <a:rPr lang="en-US" b="1" dirty="0">
                <a:latin typeface="Times New Roman" pitchFamily="18" charset="0"/>
                <a:cs typeface="Times New Roman" pitchFamily="18" charset="0"/>
              </a:rPr>
              <a:t>12. </a:t>
            </a:r>
            <a:r>
              <a:rPr lang="en-US" b="1" dirty="0" err="1">
                <a:latin typeface="Times New Roman" pitchFamily="18" charset="0"/>
                <a:cs typeface="Times New Roman" pitchFamily="18" charset="0"/>
              </a:rPr>
              <a:t>Jakim</a:t>
            </a:r>
            <a:endParaRPr lang="en-US" b="1" dirty="0">
              <a:latin typeface="Times New Roman" pitchFamily="18" charset="0"/>
              <a:cs typeface="Times New Roman" pitchFamily="18" charset="0"/>
            </a:endParaRPr>
          </a:p>
        </p:txBody>
      </p:sp>
      <p:sp>
        <p:nvSpPr>
          <p:cNvPr id="15" name="Rectangle 14"/>
          <p:cNvSpPr/>
          <p:nvPr/>
        </p:nvSpPr>
        <p:spPr>
          <a:xfrm>
            <a:off x="1665436" y="2674990"/>
            <a:ext cx="1326069" cy="369332"/>
          </a:xfrm>
          <a:prstGeom prst="rect">
            <a:avLst/>
          </a:prstGeom>
        </p:spPr>
        <p:txBody>
          <a:bodyPr wrap="none">
            <a:spAutoFit/>
          </a:bodyPr>
          <a:lstStyle/>
          <a:p>
            <a:pPr algn="just"/>
            <a:r>
              <a:rPr lang="en-US" b="1" dirty="0">
                <a:latin typeface="Times New Roman" pitchFamily="18" charset="0"/>
                <a:cs typeface="Times New Roman" pitchFamily="18" charset="0"/>
              </a:rPr>
              <a:t>11. </a:t>
            </a:r>
            <a:r>
              <a:rPr lang="en-US" b="1" dirty="0" err="1">
                <a:latin typeface="Times New Roman" pitchFamily="18" charset="0"/>
                <a:cs typeface="Times New Roman" pitchFamily="18" charset="0"/>
              </a:rPr>
              <a:t>Eliashib</a:t>
            </a:r>
            <a:endParaRPr lang="en-US" b="1" dirty="0">
              <a:latin typeface="Times New Roman" pitchFamily="18" charset="0"/>
              <a:cs typeface="Times New Roman" pitchFamily="18" charset="0"/>
            </a:endParaRPr>
          </a:p>
        </p:txBody>
      </p:sp>
      <p:sp>
        <p:nvSpPr>
          <p:cNvPr id="16" name="TextBox 30"/>
          <p:cNvSpPr txBox="1"/>
          <p:nvPr/>
        </p:nvSpPr>
        <p:spPr>
          <a:xfrm>
            <a:off x="952177" y="1779826"/>
            <a:ext cx="371168" cy="184666"/>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4209</a:t>
            </a:r>
            <a:endParaRPr lang="en-US" sz="1200" b="1" dirty="0"/>
          </a:p>
        </p:txBody>
      </p:sp>
    </p:spTree>
    <p:extLst>
      <p:ext uri="{BB962C8B-B14F-4D97-AF65-F5344CB8AC3E}">
        <p14:creationId xmlns:p14="http://schemas.microsoft.com/office/powerpoint/2010/main" val="92993929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right)">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69"/>
                                        </p:tgtEl>
                                      </p:cBhvr>
                                    </p:animEffect>
                                    <p:set>
                                      <p:cBhvr>
                                        <p:cTn id="20" dur="1" fill="hold">
                                          <p:stCondLst>
                                            <p:cond delay="499"/>
                                          </p:stCondLst>
                                        </p:cTn>
                                        <p:tgtEl>
                                          <p:spTgt spid="69"/>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right)">
                                      <p:cBhvr>
                                        <p:cTn id="23" dur="500"/>
                                        <p:tgtEl>
                                          <p:spTgt spid="7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73"/>
                                        </p:tgtEl>
                                      </p:cBhvr>
                                    </p:animEffect>
                                    <p:set>
                                      <p:cBhvr>
                                        <p:cTn id="28" dur="1" fill="hold">
                                          <p:stCondLst>
                                            <p:cond delay="499"/>
                                          </p:stCondLst>
                                        </p:cTn>
                                        <p:tgtEl>
                                          <p:spTgt spid="73"/>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right)">
                                      <p:cBhvr>
                                        <p:cTn id="31" dur="500"/>
                                        <p:tgtEl>
                                          <p:spTgt spid="7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77"/>
                                        </p:tgtEl>
                                      </p:cBhvr>
                                    </p:animEffect>
                                    <p:set>
                                      <p:cBhvr>
                                        <p:cTn id="36" dur="1" fill="hold">
                                          <p:stCondLst>
                                            <p:cond delay="499"/>
                                          </p:stCondLst>
                                        </p:cTn>
                                        <p:tgtEl>
                                          <p:spTgt spid="77"/>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right)">
                                      <p:cBhvr>
                                        <p:cTn id="3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711" y="565707"/>
            <a:ext cx="3256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Rabbi </a:t>
            </a:r>
            <a:r>
              <a:rPr lang="en-US" sz="1200" b="1" dirty="0" err="1" smtClean="0">
                <a:latin typeface="Times New Roman" pitchFamily="18" charset="0"/>
                <a:cs typeface="Times New Roman" pitchFamily="18" charset="0"/>
              </a:rPr>
              <a:t>Yose</a:t>
            </a:r>
            <a:r>
              <a:rPr lang="en-US" sz="1200" b="1" dirty="0" smtClean="0">
                <a:latin typeface="Times New Roman" pitchFamily="18" charset="0"/>
                <a:cs typeface="Times New Roman" pitchFamily="18" charset="0"/>
              </a:rPr>
              <a:t> Ben Halaphta said, “the course of Jehoiarib was on duty on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for the year that the second temple was destroyed.</a:t>
            </a:r>
            <a:endParaRPr lang="en-US" sz="1200" b="1" dirty="0">
              <a:latin typeface="Times New Roman" pitchFamily="18" charset="0"/>
              <a:cs typeface="Times New Roman" pitchFamily="18" charset="0"/>
            </a:endParaRPr>
          </a:p>
        </p:txBody>
      </p:sp>
      <p:sp>
        <p:nvSpPr>
          <p:cNvPr id="10" name="Rectangle 9"/>
          <p:cNvSpPr/>
          <p:nvPr/>
        </p:nvSpPr>
        <p:spPr>
          <a:xfrm>
            <a:off x="7559531" y="888872"/>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Abijah</a:t>
            </a:r>
          </a:p>
          <a:p>
            <a:pPr algn="just"/>
            <a:r>
              <a:rPr lang="en-US" sz="1200" b="1" dirty="0">
                <a:latin typeface="Times New Roman" pitchFamily="18" charset="0"/>
                <a:cs typeface="Times New Roman" pitchFamily="18" charset="0"/>
              </a:rPr>
              <a:t>9.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4" y="1613363"/>
            <a:ext cx="6588205" cy="486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Arrow Connector 58"/>
          <p:cNvCxnSpPr/>
          <p:nvPr/>
        </p:nvCxnSpPr>
        <p:spPr>
          <a:xfrm flipH="1">
            <a:off x="3309896" y="3454398"/>
            <a:ext cx="4249639" cy="2079627"/>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983827" y="5349359"/>
            <a:ext cx="1326069" cy="369332"/>
          </a:xfrm>
          <a:prstGeom prst="rect">
            <a:avLst/>
          </a:prstGeom>
        </p:spPr>
        <p:txBody>
          <a:bodyPr wrap="none">
            <a:spAutoFit/>
          </a:bodyPr>
          <a:lstStyle/>
          <a:p>
            <a:pPr algn="just"/>
            <a:r>
              <a:rPr lang="en-US" b="1" dirty="0">
                <a:latin typeface="Times New Roman" pitchFamily="18" charset="0"/>
                <a:cs typeface="Times New Roman" pitchFamily="18" charset="0"/>
              </a:rPr>
              <a:t>11. </a:t>
            </a:r>
            <a:r>
              <a:rPr lang="en-US" b="1" dirty="0" err="1">
                <a:latin typeface="Times New Roman" pitchFamily="18" charset="0"/>
                <a:cs typeface="Times New Roman" pitchFamily="18" charset="0"/>
              </a:rPr>
              <a:t>Eliashib</a:t>
            </a:r>
            <a:endParaRPr lang="en-US" b="1" dirty="0">
              <a:latin typeface="Times New Roman" pitchFamily="18" charset="0"/>
              <a:cs typeface="Times New Roman" pitchFamily="18" charset="0"/>
            </a:endParaRPr>
          </a:p>
        </p:txBody>
      </p:sp>
      <p:sp>
        <p:nvSpPr>
          <p:cNvPr id="6" name="Rectangle 5"/>
          <p:cNvSpPr/>
          <p:nvPr/>
        </p:nvSpPr>
        <p:spPr>
          <a:xfrm>
            <a:off x="1983827" y="4606409"/>
            <a:ext cx="1544012" cy="369332"/>
          </a:xfrm>
          <a:prstGeom prst="rect">
            <a:avLst/>
          </a:prstGeom>
        </p:spPr>
        <p:txBody>
          <a:bodyPr wrap="none">
            <a:spAutoFit/>
          </a:bodyPr>
          <a:lstStyle/>
          <a:p>
            <a:pPr algn="just"/>
            <a:r>
              <a:rPr lang="en-US" b="1" dirty="0">
                <a:latin typeface="Times New Roman" pitchFamily="18" charset="0"/>
                <a:cs typeface="Times New Roman" pitchFamily="18" charset="0"/>
              </a:rPr>
              <a:t>10. </a:t>
            </a:r>
            <a:r>
              <a:rPr lang="en-US" b="1" dirty="0" err="1">
                <a:latin typeface="Times New Roman" pitchFamily="18" charset="0"/>
                <a:cs typeface="Times New Roman" pitchFamily="18" charset="0"/>
              </a:rPr>
              <a:t>Shecaniah</a:t>
            </a:r>
            <a:endParaRPr lang="en-US" b="1" dirty="0">
              <a:latin typeface="Times New Roman" pitchFamily="18" charset="0"/>
              <a:cs typeface="Times New Roman" pitchFamily="18" charset="0"/>
            </a:endParaRPr>
          </a:p>
        </p:txBody>
      </p:sp>
      <p:sp>
        <p:nvSpPr>
          <p:cNvPr id="9" name="Rectangle 8"/>
          <p:cNvSpPr/>
          <p:nvPr/>
        </p:nvSpPr>
        <p:spPr>
          <a:xfrm>
            <a:off x="1983827" y="4042298"/>
            <a:ext cx="1095172" cy="369332"/>
          </a:xfrm>
          <a:prstGeom prst="rect">
            <a:avLst/>
          </a:prstGeom>
        </p:spPr>
        <p:txBody>
          <a:bodyPr wrap="none">
            <a:spAutoFit/>
          </a:bodyPr>
          <a:lstStyle/>
          <a:p>
            <a:pPr algn="just"/>
            <a:r>
              <a:rPr lang="en-US" b="1" dirty="0">
                <a:latin typeface="Times New Roman" pitchFamily="18" charset="0"/>
                <a:cs typeface="Times New Roman" pitchFamily="18" charset="0"/>
              </a:rPr>
              <a:t>9. </a:t>
            </a:r>
            <a:r>
              <a:rPr lang="en-US" b="1" dirty="0" err="1">
                <a:latin typeface="Times New Roman" pitchFamily="18" charset="0"/>
                <a:cs typeface="Times New Roman" pitchFamily="18" charset="0"/>
              </a:rPr>
              <a:t>Jeshua</a:t>
            </a:r>
            <a:endParaRPr lang="en-US" b="1" dirty="0">
              <a:latin typeface="Times New Roman" pitchFamily="18" charset="0"/>
              <a:cs typeface="Times New Roman" pitchFamily="18" charset="0"/>
            </a:endParaRPr>
          </a:p>
        </p:txBody>
      </p:sp>
      <p:sp>
        <p:nvSpPr>
          <p:cNvPr id="11" name="Rectangle 10"/>
          <p:cNvSpPr/>
          <p:nvPr/>
        </p:nvSpPr>
        <p:spPr>
          <a:xfrm>
            <a:off x="1983827" y="3269732"/>
            <a:ext cx="1082412" cy="369332"/>
          </a:xfrm>
          <a:prstGeom prst="rect">
            <a:avLst/>
          </a:prstGeom>
        </p:spPr>
        <p:txBody>
          <a:bodyPr wrap="none">
            <a:spAutoFit/>
          </a:bodyPr>
          <a:lstStyle/>
          <a:p>
            <a:pPr algn="just"/>
            <a:r>
              <a:rPr lang="en-US" b="1" dirty="0">
                <a:latin typeface="Times New Roman" pitchFamily="18" charset="0"/>
                <a:cs typeface="Times New Roman" pitchFamily="18" charset="0"/>
              </a:rPr>
              <a:t>8. Abijah</a:t>
            </a:r>
          </a:p>
        </p:txBody>
      </p:sp>
      <p:sp>
        <p:nvSpPr>
          <p:cNvPr id="13" name="Rectangle 12"/>
          <p:cNvSpPr/>
          <p:nvPr/>
        </p:nvSpPr>
        <p:spPr>
          <a:xfrm>
            <a:off x="1983827" y="2577584"/>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7. </a:t>
            </a:r>
            <a:r>
              <a:rPr lang="en-US" b="1" dirty="0" err="1">
                <a:latin typeface="Times New Roman" pitchFamily="18" charset="0"/>
                <a:cs typeface="Times New Roman" pitchFamily="18" charset="0"/>
              </a:rPr>
              <a:t>Hakkoz</a:t>
            </a:r>
            <a:endParaRPr lang="en-US" b="1" dirty="0">
              <a:latin typeface="Times New Roman" pitchFamily="18" charset="0"/>
              <a:cs typeface="Times New Roman" pitchFamily="18" charset="0"/>
            </a:endParaRPr>
          </a:p>
        </p:txBody>
      </p:sp>
      <p:cxnSp>
        <p:nvCxnSpPr>
          <p:cNvPr id="23" name="Straight Arrow Connector 58"/>
          <p:cNvCxnSpPr>
            <a:endCxn id="6" idx="3"/>
          </p:cNvCxnSpPr>
          <p:nvPr/>
        </p:nvCxnSpPr>
        <p:spPr>
          <a:xfrm flipH="1">
            <a:off x="3527839" y="3269732"/>
            <a:ext cx="4031696" cy="1521343"/>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58"/>
          <p:cNvCxnSpPr>
            <a:endCxn id="9" idx="3"/>
          </p:cNvCxnSpPr>
          <p:nvPr/>
        </p:nvCxnSpPr>
        <p:spPr>
          <a:xfrm flipH="1">
            <a:off x="3078999" y="3057525"/>
            <a:ext cx="4480532" cy="1169439"/>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58"/>
          <p:cNvCxnSpPr>
            <a:endCxn id="11" idx="3"/>
          </p:cNvCxnSpPr>
          <p:nvPr/>
        </p:nvCxnSpPr>
        <p:spPr>
          <a:xfrm flipH="1">
            <a:off x="3066239" y="2847975"/>
            <a:ext cx="4493292" cy="606423"/>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58"/>
          <p:cNvCxnSpPr>
            <a:endCxn id="13" idx="3"/>
          </p:cNvCxnSpPr>
          <p:nvPr/>
        </p:nvCxnSpPr>
        <p:spPr>
          <a:xfrm flipH="1">
            <a:off x="3168767" y="2667000"/>
            <a:ext cx="4390764" cy="9525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915295" y="596645"/>
            <a:ext cx="325678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It is obvious that the first course does not start on the Sabbath before Nisan 1 here!</a:t>
            </a:r>
            <a:endParaRPr lang="en-US" sz="1200" b="1" dirty="0">
              <a:latin typeface="Times New Roman" pitchFamily="18" charset="0"/>
              <a:cs typeface="Times New Roman" pitchFamily="18" charset="0"/>
            </a:endParaRPr>
          </a:p>
        </p:txBody>
      </p:sp>
      <p:cxnSp>
        <p:nvCxnSpPr>
          <p:cNvPr id="36" name="Straight Arrow Connector 58"/>
          <p:cNvCxnSpPr>
            <a:stCxn id="35" idx="2"/>
            <a:endCxn id="13" idx="0"/>
          </p:cNvCxnSpPr>
          <p:nvPr/>
        </p:nvCxnSpPr>
        <p:spPr>
          <a:xfrm flipH="1">
            <a:off x="2576297" y="1058310"/>
            <a:ext cx="2967390" cy="1519274"/>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983827" y="3520361"/>
            <a:ext cx="277867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Since the cycle does not start with Nisan, we now have to check to see if  it starts with the Sabbath before Tishri 1.</a:t>
            </a:r>
          </a:p>
        </p:txBody>
      </p:sp>
      <p:sp>
        <p:nvSpPr>
          <p:cNvPr id="27" name="Rectangle 26"/>
          <p:cNvSpPr/>
          <p:nvPr/>
        </p:nvSpPr>
        <p:spPr>
          <a:xfrm>
            <a:off x="4126667" y="6343650"/>
            <a:ext cx="1304157" cy="83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30"/>
          <p:cNvSpPr txBox="1"/>
          <p:nvPr/>
        </p:nvSpPr>
        <p:spPr>
          <a:xfrm>
            <a:off x="1074097" y="1665526"/>
            <a:ext cx="371168" cy="184666"/>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4209</a:t>
            </a:r>
            <a:endParaRPr lang="en-US" sz="1200" b="1" dirty="0"/>
          </a:p>
        </p:txBody>
      </p:sp>
    </p:spTree>
    <p:extLst>
      <p:ext uri="{BB962C8B-B14F-4D97-AF65-F5344CB8AC3E}">
        <p14:creationId xmlns:p14="http://schemas.microsoft.com/office/powerpoint/2010/main" val="77148451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82"/>
                                        </p:tgtEl>
                                      </p:cBhvr>
                                    </p:animEffect>
                                    <p:set>
                                      <p:cBhvr>
                                        <p:cTn id="12" dur="1" fill="hold">
                                          <p:stCondLst>
                                            <p:cond delay="499"/>
                                          </p:stCondLst>
                                        </p:cTn>
                                        <p:tgtEl>
                                          <p:spTgt spid="82"/>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righ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32"/>
                                        </p:tgtEl>
                                      </p:cBhvr>
                                    </p:animEffect>
                                    <p:set>
                                      <p:cBhvr>
                                        <p:cTn id="44" dur="1" fill="hold">
                                          <p:stCondLst>
                                            <p:cond delay="499"/>
                                          </p:stCondLst>
                                        </p:cTn>
                                        <p:tgtEl>
                                          <p:spTgt spid="32"/>
                                        </p:tgtEl>
                                        <p:attrNameLst>
                                          <p:attrName>style.visibility</p:attrName>
                                        </p:attrNameLst>
                                      </p:cBhvr>
                                      <p:to>
                                        <p:strVal val="hidden"/>
                                      </p:to>
                                    </p:set>
                                  </p:childTnLst>
                                </p:cTn>
                              </p:par>
                              <p:par>
                                <p:cTn id="45" presetID="26"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80">
                                          <p:stCondLst>
                                            <p:cond delay="0"/>
                                          </p:stCondLst>
                                        </p:cTn>
                                        <p:tgtEl>
                                          <p:spTgt spid="35"/>
                                        </p:tgtEl>
                                      </p:cBhvr>
                                    </p:animEffect>
                                    <p:anim calcmode="lin" valueType="num">
                                      <p:cBhvr>
                                        <p:cTn id="4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53" dur="26">
                                          <p:stCondLst>
                                            <p:cond delay="650"/>
                                          </p:stCondLst>
                                        </p:cTn>
                                        <p:tgtEl>
                                          <p:spTgt spid="35"/>
                                        </p:tgtEl>
                                      </p:cBhvr>
                                      <p:to x="100000" y="60000"/>
                                    </p:animScale>
                                    <p:animScale>
                                      <p:cBhvr>
                                        <p:cTn id="54" dur="166" decel="50000">
                                          <p:stCondLst>
                                            <p:cond delay="676"/>
                                          </p:stCondLst>
                                        </p:cTn>
                                        <p:tgtEl>
                                          <p:spTgt spid="35"/>
                                        </p:tgtEl>
                                      </p:cBhvr>
                                      <p:to x="100000" y="100000"/>
                                    </p:animScale>
                                    <p:animScale>
                                      <p:cBhvr>
                                        <p:cTn id="55" dur="26">
                                          <p:stCondLst>
                                            <p:cond delay="1312"/>
                                          </p:stCondLst>
                                        </p:cTn>
                                        <p:tgtEl>
                                          <p:spTgt spid="35"/>
                                        </p:tgtEl>
                                      </p:cBhvr>
                                      <p:to x="100000" y="80000"/>
                                    </p:animScale>
                                    <p:animScale>
                                      <p:cBhvr>
                                        <p:cTn id="56" dur="166" decel="50000">
                                          <p:stCondLst>
                                            <p:cond delay="1338"/>
                                          </p:stCondLst>
                                        </p:cTn>
                                        <p:tgtEl>
                                          <p:spTgt spid="35"/>
                                        </p:tgtEl>
                                      </p:cBhvr>
                                      <p:to x="100000" y="100000"/>
                                    </p:animScale>
                                    <p:animScale>
                                      <p:cBhvr>
                                        <p:cTn id="57" dur="26">
                                          <p:stCondLst>
                                            <p:cond delay="1642"/>
                                          </p:stCondLst>
                                        </p:cTn>
                                        <p:tgtEl>
                                          <p:spTgt spid="35"/>
                                        </p:tgtEl>
                                      </p:cBhvr>
                                      <p:to x="100000" y="90000"/>
                                    </p:animScale>
                                    <p:animScale>
                                      <p:cBhvr>
                                        <p:cTn id="58" dur="166" decel="50000">
                                          <p:stCondLst>
                                            <p:cond delay="1668"/>
                                          </p:stCondLst>
                                        </p:cTn>
                                        <p:tgtEl>
                                          <p:spTgt spid="35"/>
                                        </p:tgtEl>
                                      </p:cBhvr>
                                      <p:to x="100000" y="100000"/>
                                    </p:animScale>
                                    <p:animScale>
                                      <p:cBhvr>
                                        <p:cTn id="59" dur="26">
                                          <p:stCondLst>
                                            <p:cond delay="1808"/>
                                          </p:stCondLst>
                                        </p:cTn>
                                        <p:tgtEl>
                                          <p:spTgt spid="35"/>
                                        </p:tgtEl>
                                      </p:cBhvr>
                                      <p:to x="100000" y="95000"/>
                                    </p:animScale>
                                    <p:animScale>
                                      <p:cBhvr>
                                        <p:cTn id="60" dur="166" decel="50000">
                                          <p:stCondLst>
                                            <p:cond delay="1834"/>
                                          </p:stCondLst>
                                        </p:cTn>
                                        <p:tgtEl>
                                          <p:spTgt spid="35"/>
                                        </p:tgtEl>
                                      </p:cBhvr>
                                      <p:to x="100000" y="100000"/>
                                    </p:animScale>
                                  </p:childTnLst>
                                </p:cTn>
                              </p:par>
                            </p:childTnLst>
                          </p:cTn>
                        </p:par>
                        <p:par>
                          <p:cTn id="61" fill="hold">
                            <p:stCondLst>
                              <p:cond delay="2000"/>
                            </p:stCondLst>
                            <p:childTnLst>
                              <p:par>
                                <p:cTn id="62" presetID="22" presetClass="entr" presetSubtype="2"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right)">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grpId="1" nodeType="clickEffect">
                                  <p:stCondLst>
                                    <p:cond delay="0"/>
                                  </p:stCondLst>
                                  <p:childTnLst>
                                    <p:animEffect transition="out" filter="wipe(down)">
                                      <p:cBhvr>
                                        <p:cTn id="68" dur="500"/>
                                        <p:tgtEl>
                                          <p:spTgt spid="35"/>
                                        </p:tgtEl>
                                      </p:cBhvr>
                                    </p:animEffect>
                                    <p:set>
                                      <p:cBhvr>
                                        <p:cTn id="69" dur="1" fill="hold">
                                          <p:stCondLst>
                                            <p:cond delay="499"/>
                                          </p:stCondLst>
                                        </p:cTn>
                                        <p:tgtEl>
                                          <p:spTgt spid="35"/>
                                        </p:tgtEl>
                                        <p:attrNameLst>
                                          <p:attrName>style.visibility</p:attrName>
                                        </p:attrNameLst>
                                      </p:cBhvr>
                                      <p:to>
                                        <p:strVal val="hidden"/>
                                      </p:to>
                                    </p:set>
                                  </p:childTnLst>
                                </p:cTn>
                              </p:par>
                              <p:par>
                                <p:cTn id="70" presetID="22" presetClass="exit" presetSubtype="4" fill="hold" nodeType="withEffect">
                                  <p:stCondLst>
                                    <p:cond delay="0"/>
                                  </p:stCondLst>
                                  <p:childTnLst>
                                    <p:animEffect transition="out" filter="wipe(down)">
                                      <p:cBhvr>
                                        <p:cTn id="71" dur="500"/>
                                        <p:tgtEl>
                                          <p:spTgt spid="36"/>
                                        </p:tgtEl>
                                      </p:cBhvr>
                                    </p:animEffect>
                                    <p:set>
                                      <p:cBhvr>
                                        <p:cTn id="72" dur="1" fill="hold">
                                          <p:stCondLst>
                                            <p:cond delay="499"/>
                                          </p:stCondLst>
                                        </p:cTn>
                                        <p:tgtEl>
                                          <p:spTgt spid="36"/>
                                        </p:tgtEl>
                                        <p:attrNameLst>
                                          <p:attrName>style.visibility</p:attrName>
                                        </p:attrNameLst>
                                      </p:cBhvr>
                                      <p:to>
                                        <p:strVal val="hidden"/>
                                      </p:to>
                                    </p:set>
                                  </p:childTnLst>
                                </p:cTn>
                              </p:par>
                              <p:par>
                                <p:cTn id="73" presetID="45"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2000"/>
                                        <p:tgtEl>
                                          <p:spTgt spid="39"/>
                                        </p:tgtEl>
                                      </p:cBhvr>
                                    </p:animEffect>
                                    <p:anim calcmode="lin" valueType="num">
                                      <p:cBhvr>
                                        <p:cTn id="76" dur="2000" fill="hold"/>
                                        <p:tgtEl>
                                          <p:spTgt spid="39"/>
                                        </p:tgtEl>
                                        <p:attrNameLst>
                                          <p:attrName>ppt_w</p:attrName>
                                        </p:attrNameLst>
                                      </p:cBhvr>
                                      <p:tavLst>
                                        <p:tav tm="0" fmla="#ppt_w*sin(2.5*pi*$)">
                                          <p:val>
                                            <p:fltVal val="0"/>
                                          </p:val>
                                        </p:tav>
                                        <p:tav tm="100000">
                                          <p:val>
                                            <p:fltVal val="1"/>
                                          </p:val>
                                        </p:tav>
                                      </p:tavLst>
                                    </p:anim>
                                    <p:anim calcmode="lin" valueType="num">
                                      <p:cBhvr>
                                        <p:cTn id="77" dur="20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352" r="20789"/>
          <a:stretch/>
        </p:blipFill>
        <p:spPr>
          <a:xfrm>
            <a:off x="4011" y="219188"/>
            <a:ext cx="9144000" cy="6486412"/>
          </a:xfrm>
          <a:prstGeom prst="rect">
            <a:avLst/>
          </a:prstGeom>
        </p:spPr>
      </p:pic>
      <p:sp>
        <p:nvSpPr>
          <p:cNvPr id="3" name="Rectangle 2"/>
          <p:cNvSpPr/>
          <p:nvPr/>
        </p:nvSpPr>
        <p:spPr>
          <a:xfrm>
            <a:off x="5486400" y="304800"/>
            <a:ext cx="320040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But, Since 3 BC is so close to 2 BC, and since there are so many who think this is the ideal year, I will now show you the 3 BC chart.</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Notice that in 3 BC, the moon completely misses being under the feet of Virgo. This is an actual star chart! Do not be deceived by others who make drawings, or who edit the astronomical output of their programs.</a:t>
            </a:r>
            <a:endParaRPr lang="en-US" sz="1200" b="1" dirty="0">
              <a:latin typeface="Times New Roman" pitchFamily="18" charset="0"/>
              <a:cs typeface="Times New Roman" pitchFamily="18" charset="0"/>
            </a:endParaRPr>
          </a:p>
        </p:txBody>
      </p:sp>
      <p:sp>
        <p:nvSpPr>
          <p:cNvPr id="5" name="Rectangle 4"/>
          <p:cNvSpPr/>
          <p:nvPr/>
        </p:nvSpPr>
        <p:spPr>
          <a:xfrm>
            <a:off x="2438400" y="4190999"/>
            <a:ext cx="35814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In Bullinger’s </a:t>
            </a:r>
            <a:r>
              <a:rPr lang="en-US" sz="1200" b="1" i="1" dirty="0" smtClean="0">
                <a:latin typeface="Times New Roman" pitchFamily="18" charset="0"/>
                <a:cs typeface="Times New Roman" pitchFamily="18" charset="0"/>
              </a:rPr>
              <a:t>Witness of the Stars</a:t>
            </a:r>
            <a:r>
              <a:rPr lang="en-US" sz="1200" b="1" dirty="0" smtClean="0">
                <a:latin typeface="Times New Roman" pitchFamily="18" charset="0"/>
                <a:cs typeface="Times New Roman" pitchFamily="18" charset="0"/>
              </a:rPr>
              <a:t>, the left foot is drawn to the star K-</a:t>
            </a:r>
            <a:r>
              <a:rPr lang="en-US" sz="1200" b="1" dirty="0" err="1" smtClean="0">
                <a:latin typeface="Times New Roman" pitchFamily="18" charset="0"/>
                <a:cs typeface="Times New Roman" pitchFamily="18" charset="0"/>
              </a:rPr>
              <a:t>Vir</a:t>
            </a:r>
            <a:r>
              <a:rPr lang="en-US" sz="1200" b="1" dirty="0" smtClean="0">
                <a:latin typeface="Times New Roman" pitchFamily="18" charset="0"/>
                <a:cs typeface="Times New Roman" pitchFamily="18" charset="0"/>
              </a:rPr>
              <a:t>, and the right foot to </a:t>
            </a:r>
            <a:r>
              <a:rPr lang="el-GR" sz="1200" b="1" dirty="0" smtClean="0">
                <a:latin typeface="Times New Roman" pitchFamily="18" charset="0"/>
                <a:cs typeface="Times New Roman" pitchFamily="18" charset="0"/>
              </a:rPr>
              <a:t>μ</a:t>
            </a:r>
            <a:r>
              <a:rPr lang="en-US" sz="1200" b="1" dirty="0" smtClean="0">
                <a:latin typeface="Times New Roman" pitchFamily="18" charset="0"/>
                <a:cs typeface="Times New Roman" pitchFamily="18" charset="0"/>
              </a:rPr>
              <a:t>-</a:t>
            </a:r>
            <a:r>
              <a:rPr lang="en-US" sz="1200" b="1" dirty="0" err="1" smtClean="0">
                <a:latin typeface="Times New Roman" pitchFamily="18" charset="0"/>
                <a:cs typeface="Times New Roman" pitchFamily="18" charset="0"/>
              </a:rPr>
              <a:t>Vir</a:t>
            </a:r>
            <a:r>
              <a:rPr lang="en-US" sz="1200" b="1" dirty="0" smtClean="0">
                <a:latin typeface="Times New Roman" pitchFamily="18" charset="0"/>
                <a:cs typeface="Times New Roman" pitchFamily="18" charset="0"/>
              </a:rPr>
              <a:t>.  But the miss is just as complete with the constellation art in Stellarium. The constellation art in Stellarium is likely the most traditional and based on the most ancient renderings.</a:t>
            </a:r>
            <a:endParaRPr lang="en-US" sz="1200" b="1" dirty="0">
              <a:latin typeface="Times New Roman" pitchFamily="18" charset="0"/>
              <a:cs typeface="Times New Roman" pitchFamily="18" charset="0"/>
            </a:endParaRPr>
          </a:p>
        </p:txBody>
      </p:sp>
      <p:cxnSp>
        <p:nvCxnSpPr>
          <p:cNvPr id="6" name="Straight Arrow Connector 5"/>
          <p:cNvCxnSpPr>
            <a:stCxn id="5" idx="0"/>
          </p:cNvCxnSpPr>
          <p:nvPr/>
        </p:nvCxnSpPr>
        <p:spPr>
          <a:xfrm flipH="1" flipV="1">
            <a:off x="2667002" y="2590799"/>
            <a:ext cx="1562098" cy="1600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0"/>
          </p:cNvCxnSpPr>
          <p:nvPr/>
        </p:nvCxnSpPr>
        <p:spPr>
          <a:xfrm flipH="1" flipV="1">
            <a:off x="2667002" y="1143001"/>
            <a:ext cx="1562098" cy="304799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55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711" y="565707"/>
            <a:ext cx="3256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Rabbi </a:t>
            </a:r>
            <a:r>
              <a:rPr lang="en-US" sz="1200" b="1" dirty="0" err="1" smtClean="0">
                <a:latin typeface="Times New Roman" pitchFamily="18" charset="0"/>
                <a:cs typeface="Times New Roman" pitchFamily="18" charset="0"/>
              </a:rPr>
              <a:t>Yose</a:t>
            </a:r>
            <a:r>
              <a:rPr lang="en-US" sz="1200" b="1" dirty="0" smtClean="0">
                <a:latin typeface="Times New Roman" pitchFamily="18" charset="0"/>
                <a:cs typeface="Times New Roman" pitchFamily="18" charset="0"/>
              </a:rPr>
              <a:t> Ben Halaphta said, “the course of Jehoiarib was on duty on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for the year that the second temple was destroyed.</a:t>
            </a:r>
            <a:endParaRPr lang="en-US" sz="1200" b="1" dirty="0">
              <a:latin typeface="Times New Roman" pitchFamily="18" charset="0"/>
              <a:cs typeface="Times New Roman" pitchFamily="18" charset="0"/>
            </a:endParaRPr>
          </a:p>
        </p:txBody>
      </p:sp>
      <p:sp>
        <p:nvSpPr>
          <p:cNvPr id="10" name="Rectangle 9"/>
          <p:cNvSpPr/>
          <p:nvPr/>
        </p:nvSpPr>
        <p:spPr>
          <a:xfrm>
            <a:off x="7559531" y="888872"/>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Abijah</a:t>
            </a:r>
          </a:p>
          <a:p>
            <a:pPr algn="just"/>
            <a:r>
              <a:rPr lang="en-US" sz="1200" b="1" dirty="0">
                <a:latin typeface="Times New Roman" pitchFamily="18" charset="0"/>
                <a:cs typeface="Times New Roman" pitchFamily="18" charset="0"/>
              </a:rPr>
              <a:t>9.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sp>
        <p:nvSpPr>
          <p:cNvPr id="35" name="Rectangle 34"/>
          <p:cNvSpPr/>
          <p:nvPr/>
        </p:nvSpPr>
        <p:spPr>
          <a:xfrm>
            <a:off x="3915295" y="596645"/>
            <a:ext cx="325678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O.k., Let’s keep cycling backward!</a:t>
            </a:r>
            <a:endParaRPr lang="en-US" sz="1200" b="1"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0630"/>
            <a:ext cx="6425398" cy="483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rot="5400000">
            <a:off x="5256029" y="5698976"/>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7. </a:t>
            </a:r>
            <a:r>
              <a:rPr lang="en-US" b="1" dirty="0" err="1">
                <a:latin typeface="Times New Roman" pitchFamily="18" charset="0"/>
                <a:cs typeface="Times New Roman" pitchFamily="18" charset="0"/>
              </a:rPr>
              <a:t>Hakkoz</a:t>
            </a:r>
            <a:endParaRPr lang="en-US" b="1" dirty="0">
              <a:latin typeface="Times New Roman" pitchFamily="18" charset="0"/>
              <a:cs typeface="Times New Roman" pitchFamily="18" charset="0"/>
            </a:endParaRPr>
          </a:p>
        </p:txBody>
      </p:sp>
      <p:cxnSp>
        <p:nvCxnSpPr>
          <p:cNvPr id="82" name="Straight Arrow Connector 58"/>
          <p:cNvCxnSpPr/>
          <p:nvPr/>
        </p:nvCxnSpPr>
        <p:spPr>
          <a:xfrm flipH="1">
            <a:off x="5848500" y="2705100"/>
            <a:ext cx="1711036" cy="2586072"/>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77321" y="5368409"/>
            <a:ext cx="1274708" cy="369332"/>
          </a:xfrm>
          <a:prstGeom prst="rect">
            <a:avLst/>
          </a:prstGeom>
        </p:spPr>
        <p:txBody>
          <a:bodyPr wrap="none">
            <a:spAutoFit/>
          </a:bodyPr>
          <a:lstStyle/>
          <a:p>
            <a:pPr algn="just"/>
            <a:r>
              <a:rPr lang="en-US" b="1" dirty="0">
                <a:latin typeface="Times New Roman" pitchFamily="18" charset="0"/>
                <a:cs typeface="Times New Roman" pitchFamily="18" charset="0"/>
              </a:rPr>
              <a:t>6. </a:t>
            </a:r>
            <a:r>
              <a:rPr lang="en-US" b="1" dirty="0" err="1">
                <a:latin typeface="Times New Roman" pitchFamily="18" charset="0"/>
                <a:cs typeface="Times New Roman" pitchFamily="18" charset="0"/>
              </a:rPr>
              <a:t>Mijamin</a:t>
            </a:r>
            <a:endParaRPr lang="en-US" b="1" dirty="0">
              <a:latin typeface="Times New Roman" pitchFamily="18" charset="0"/>
              <a:cs typeface="Times New Roman" pitchFamily="18" charset="0"/>
            </a:endParaRPr>
          </a:p>
        </p:txBody>
      </p:sp>
      <p:cxnSp>
        <p:nvCxnSpPr>
          <p:cNvPr id="24" name="Straight Arrow Connector 58"/>
          <p:cNvCxnSpPr/>
          <p:nvPr/>
        </p:nvCxnSpPr>
        <p:spPr>
          <a:xfrm flipH="1">
            <a:off x="3752029" y="2514600"/>
            <a:ext cx="3807507" cy="3038475"/>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477321" y="4701659"/>
            <a:ext cx="1428596" cy="369332"/>
          </a:xfrm>
          <a:prstGeom prst="rect">
            <a:avLst/>
          </a:prstGeom>
        </p:spPr>
        <p:txBody>
          <a:bodyPr wrap="none">
            <a:spAutoFit/>
          </a:bodyPr>
          <a:lstStyle/>
          <a:p>
            <a:pPr algn="just"/>
            <a:r>
              <a:rPr lang="en-US" b="1" dirty="0">
                <a:latin typeface="Times New Roman" pitchFamily="18" charset="0"/>
                <a:cs typeface="Times New Roman" pitchFamily="18" charset="0"/>
              </a:rPr>
              <a:t>5. </a:t>
            </a:r>
            <a:r>
              <a:rPr lang="en-US" b="1" dirty="0" err="1">
                <a:latin typeface="Times New Roman" pitchFamily="18" charset="0"/>
                <a:cs typeface="Times New Roman" pitchFamily="18" charset="0"/>
              </a:rPr>
              <a:t>Malchijah</a:t>
            </a:r>
            <a:endParaRPr lang="en-US" b="1" dirty="0">
              <a:latin typeface="Times New Roman" pitchFamily="18" charset="0"/>
              <a:cs typeface="Times New Roman" pitchFamily="18" charset="0"/>
            </a:endParaRPr>
          </a:p>
        </p:txBody>
      </p:sp>
      <p:cxnSp>
        <p:nvCxnSpPr>
          <p:cNvPr id="28" name="Straight Arrow Connector 58"/>
          <p:cNvCxnSpPr>
            <a:endCxn id="15" idx="3"/>
          </p:cNvCxnSpPr>
          <p:nvPr/>
        </p:nvCxnSpPr>
        <p:spPr>
          <a:xfrm flipH="1">
            <a:off x="3905917" y="2314575"/>
            <a:ext cx="3653619" cy="257175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477321" y="4033837"/>
            <a:ext cx="1120820" cy="369332"/>
          </a:xfrm>
          <a:prstGeom prst="rect">
            <a:avLst/>
          </a:prstGeom>
        </p:spPr>
        <p:txBody>
          <a:bodyPr wrap="none">
            <a:spAutoFit/>
          </a:bodyPr>
          <a:lstStyle/>
          <a:p>
            <a:pPr algn="just"/>
            <a:r>
              <a:rPr lang="en-US" b="1" dirty="0">
                <a:latin typeface="Times New Roman" pitchFamily="18" charset="0"/>
                <a:cs typeface="Times New Roman" pitchFamily="18" charset="0"/>
              </a:rPr>
              <a:t>4. </a:t>
            </a:r>
            <a:r>
              <a:rPr lang="en-US" b="1" dirty="0" err="1">
                <a:latin typeface="Times New Roman" pitchFamily="18" charset="0"/>
                <a:cs typeface="Times New Roman" pitchFamily="18" charset="0"/>
              </a:rPr>
              <a:t>Seorim</a:t>
            </a:r>
            <a:endParaRPr lang="en-US" b="1" dirty="0">
              <a:latin typeface="Times New Roman" pitchFamily="18" charset="0"/>
              <a:cs typeface="Times New Roman" pitchFamily="18" charset="0"/>
            </a:endParaRPr>
          </a:p>
        </p:txBody>
      </p:sp>
      <p:sp>
        <p:nvSpPr>
          <p:cNvPr id="19" name="Rectangle 18"/>
          <p:cNvSpPr/>
          <p:nvPr/>
        </p:nvSpPr>
        <p:spPr>
          <a:xfrm>
            <a:off x="2477321" y="3335695"/>
            <a:ext cx="1069524" cy="369332"/>
          </a:xfrm>
          <a:prstGeom prst="rect">
            <a:avLst/>
          </a:prstGeom>
        </p:spPr>
        <p:txBody>
          <a:bodyPr wrap="none">
            <a:spAutoFit/>
          </a:bodyPr>
          <a:lstStyle/>
          <a:p>
            <a:pPr algn="just"/>
            <a:r>
              <a:rPr lang="en-US" b="1" dirty="0">
                <a:latin typeface="Times New Roman" pitchFamily="18" charset="0"/>
                <a:cs typeface="Times New Roman" pitchFamily="18" charset="0"/>
              </a:rPr>
              <a:t>3. </a:t>
            </a:r>
            <a:r>
              <a:rPr lang="en-US" b="1" dirty="0" err="1">
                <a:latin typeface="Times New Roman" pitchFamily="18" charset="0"/>
                <a:cs typeface="Times New Roman" pitchFamily="18" charset="0"/>
              </a:rPr>
              <a:t>Harim</a:t>
            </a:r>
            <a:endParaRPr lang="en-US" b="1" dirty="0">
              <a:latin typeface="Times New Roman" pitchFamily="18" charset="0"/>
              <a:cs typeface="Times New Roman" pitchFamily="18" charset="0"/>
            </a:endParaRPr>
          </a:p>
        </p:txBody>
      </p:sp>
      <p:sp>
        <p:nvSpPr>
          <p:cNvPr id="20" name="Rectangle 19"/>
          <p:cNvSpPr/>
          <p:nvPr/>
        </p:nvSpPr>
        <p:spPr>
          <a:xfrm>
            <a:off x="4951216" y="2705100"/>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Jedaiah</a:t>
            </a:r>
            <a:endParaRPr lang="en-US" b="1" dirty="0">
              <a:latin typeface="Times New Roman" pitchFamily="18" charset="0"/>
              <a:cs typeface="Times New Roman" pitchFamily="18" charset="0"/>
            </a:endParaRPr>
          </a:p>
        </p:txBody>
      </p:sp>
      <p:cxnSp>
        <p:nvCxnSpPr>
          <p:cNvPr id="34" name="Straight Arrow Connector 58"/>
          <p:cNvCxnSpPr>
            <a:endCxn id="18" idx="3"/>
          </p:cNvCxnSpPr>
          <p:nvPr/>
        </p:nvCxnSpPr>
        <p:spPr>
          <a:xfrm flipH="1">
            <a:off x="3598141" y="2124075"/>
            <a:ext cx="3961395" cy="2094428"/>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58"/>
          <p:cNvCxnSpPr>
            <a:endCxn id="19" idx="3"/>
          </p:cNvCxnSpPr>
          <p:nvPr/>
        </p:nvCxnSpPr>
        <p:spPr>
          <a:xfrm flipH="1">
            <a:off x="3546845" y="1943100"/>
            <a:ext cx="4012687" cy="1577261"/>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58"/>
          <p:cNvCxnSpPr>
            <a:endCxn id="20" idx="3"/>
          </p:cNvCxnSpPr>
          <p:nvPr/>
        </p:nvCxnSpPr>
        <p:spPr>
          <a:xfrm flipH="1">
            <a:off x="6136156" y="1762125"/>
            <a:ext cx="1423380" cy="1127641"/>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30"/>
          <p:cNvSpPr txBox="1"/>
          <p:nvPr/>
        </p:nvSpPr>
        <p:spPr>
          <a:xfrm>
            <a:off x="1051237" y="1810306"/>
            <a:ext cx="371168" cy="184666"/>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4208</a:t>
            </a:r>
            <a:endParaRPr lang="en-US" sz="1200" b="1" dirty="0"/>
          </a:p>
        </p:txBody>
      </p:sp>
    </p:spTree>
    <p:extLst>
      <p:ext uri="{BB962C8B-B14F-4D97-AF65-F5344CB8AC3E}">
        <p14:creationId xmlns:p14="http://schemas.microsoft.com/office/powerpoint/2010/main" val="24454413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right)">
                                      <p:cBhvr>
                                        <p:cTn id="25" dur="500"/>
                                        <p:tgtEl>
                                          <p:spTgt spid="8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nodeType="clickEffect">
                                  <p:stCondLst>
                                    <p:cond delay="0"/>
                                  </p:stCondLst>
                                  <p:childTnLst>
                                    <p:animEffect transition="out" filter="wipe(down)">
                                      <p:cBhvr>
                                        <p:cTn id="29" dur="500"/>
                                        <p:tgtEl>
                                          <p:spTgt spid="82"/>
                                        </p:tgtEl>
                                      </p:cBhvr>
                                    </p:animEffect>
                                    <p:set>
                                      <p:cBhvr>
                                        <p:cTn id="30" dur="1" fill="hold">
                                          <p:stCondLst>
                                            <p:cond delay="499"/>
                                          </p:stCondLst>
                                        </p:cTn>
                                        <p:tgtEl>
                                          <p:spTgt spid="82"/>
                                        </p:tgtEl>
                                        <p:attrNameLst>
                                          <p:attrName>style.visibility</p:attrName>
                                        </p:attrNameLst>
                                      </p:cBhvr>
                                      <p:to>
                                        <p:strVal val="hidden"/>
                                      </p:to>
                                    </p:set>
                                  </p:childTnLst>
                                </p:cTn>
                              </p:par>
                              <p:par>
                                <p:cTn id="31" presetID="22" presetClass="entr" presetSubtype="2"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righ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22" presetClass="entr" presetSubtype="2"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right)">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nodeType="clickEffect">
                                  <p:stCondLst>
                                    <p:cond delay="0"/>
                                  </p:stCondLst>
                                  <p:childTnLst>
                                    <p:animEffect transition="out" filter="wipe(down)">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par>
                                <p:cTn id="47" presetID="22" presetClass="entr" presetSubtype="2"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right)">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nodeType="clickEffect">
                                  <p:stCondLst>
                                    <p:cond delay="0"/>
                                  </p:stCondLst>
                                  <p:childTnLst>
                                    <p:animEffect transition="out" filter="wipe(down)">
                                      <p:cBhvr>
                                        <p:cTn id="53" dur="500"/>
                                        <p:tgtEl>
                                          <p:spTgt spid="34"/>
                                        </p:tgtEl>
                                      </p:cBhvr>
                                    </p:animEffect>
                                    <p:set>
                                      <p:cBhvr>
                                        <p:cTn id="54" dur="1" fill="hold">
                                          <p:stCondLst>
                                            <p:cond delay="499"/>
                                          </p:stCondLst>
                                        </p:cTn>
                                        <p:tgtEl>
                                          <p:spTgt spid="34"/>
                                        </p:tgtEl>
                                        <p:attrNameLst>
                                          <p:attrName>style.visibility</p:attrName>
                                        </p:attrNameLst>
                                      </p:cBhvr>
                                      <p:to>
                                        <p:strVal val="hidden"/>
                                      </p:to>
                                    </p:set>
                                  </p:childTnLst>
                                </p:cTn>
                              </p:par>
                              <p:par>
                                <p:cTn id="55" presetID="22" presetClass="entr" presetSubtype="2"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right)">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500"/>
                                        <p:tgtEl>
                                          <p:spTgt spid="37"/>
                                        </p:tgtEl>
                                      </p:cBhvr>
                                    </p:animEffect>
                                    <p:set>
                                      <p:cBhvr>
                                        <p:cTn id="62" dur="1" fill="hold">
                                          <p:stCondLst>
                                            <p:cond delay="499"/>
                                          </p:stCondLst>
                                        </p:cTn>
                                        <p:tgtEl>
                                          <p:spTgt spid="37"/>
                                        </p:tgtEl>
                                        <p:attrNameLst>
                                          <p:attrName>style.visibility</p:attrName>
                                        </p:attrNameLst>
                                      </p:cBhvr>
                                      <p:to>
                                        <p:strVal val="hidden"/>
                                      </p:to>
                                    </p:set>
                                  </p:childTnLst>
                                </p:cTn>
                              </p:par>
                              <p:par>
                                <p:cTn id="63" presetID="22" presetClass="entr" presetSubtype="2"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right)">
                                      <p:cBhvr>
                                        <p:cTn id="6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711" y="565707"/>
            <a:ext cx="3256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Rabbi </a:t>
            </a:r>
            <a:r>
              <a:rPr lang="en-US" sz="1200" b="1" dirty="0" err="1" smtClean="0">
                <a:latin typeface="Times New Roman" pitchFamily="18" charset="0"/>
                <a:cs typeface="Times New Roman" pitchFamily="18" charset="0"/>
              </a:rPr>
              <a:t>Yose</a:t>
            </a:r>
            <a:r>
              <a:rPr lang="en-US" sz="1200" b="1" dirty="0" smtClean="0">
                <a:latin typeface="Times New Roman" pitchFamily="18" charset="0"/>
                <a:cs typeface="Times New Roman" pitchFamily="18" charset="0"/>
              </a:rPr>
              <a:t> Ben Halaphta said, “the course of Jehoiarib was on duty on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for the year that the second temple was destroyed.</a:t>
            </a:r>
            <a:endParaRPr lang="en-US" sz="1200" b="1" dirty="0">
              <a:latin typeface="Times New Roman" pitchFamily="18" charset="0"/>
              <a:cs typeface="Times New Roman" pitchFamily="18" charset="0"/>
            </a:endParaRPr>
          </a:p>
        </p:txBody>
      </p:sp>
      <p:sp>
        <p:nvSpPr>
          <p:cNvPr id="10" name="Rectangle 9"/>
          <p:cNvSpPr/>
          <p:nvPr/>
        </p:nvSpPr>
        <p:spPr>
          <a:xfrm>
            <a:off x="7559531" y="888872"/>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Abijah</a:t>
            </a:r>
          </a:p>
          <a:p>
            <a:pPr algn="just"/>
            <a:r>
              <a:rPr lang="en-US" sz="1200" b="1" dirty="0">
                <a:latin typeface="Times New Roman" pitchFamily="18" charset="0"/>
                <a:cs typeface="Times New Roman" pitchFamily="18" charset="0"/>
              </a:rPr>
              <a:t>9.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617102"/>
            <a:ext cx="6486525" cy="485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Arrow Connector 58"/>
          <p:cNvCxnSpPr>
            <a:endCxn id="29" idx="3"/>
          </p:cNvCxnSpPr>
          <p:nvPr/>
        </p:nvCxnSpPr>
        <p:spPr>
          <a:xfrm flipH="1">
            <a:off x="3405781" y="1762125"/>
            <a:ext cx="4153756" cy="3775591"/>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58"/>
          <p:cNvCxnSpPr/>
          <p:nvPr/>
        </p:nvCxnSpPr>
        <p:spPr>
          <a:xfrm flipH="1">
            <a:off x="3585318" y="1617102"/>
            <a:ext cx="3974219" cy="3269223"/>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58"/>
          <p:cNvCxnSpPr>
            <a:endCxn id="43" idx="3"/>
          </p:cNvCxnSpPr>
          <p:nvPr/>
        </p:nvCxnSpPr>
        <p:spPr>
          <a:xfrm flipH="1" flipV="1">
            <a:off x="3610966" y="4218503"/>
            <a:ext cx="3948566" cy="150388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58"/>
          <p:cNvCxnSpPr>
            <a:endCxn id="46" idx="3"/>
          </p:cNvCxnSpPr>
          <p:nvPr/>
        </p:nvCxnSpPr>
        <p:spPr>
          <a:xfrm flipH="1" flipV="1">
            <a:off x="3508373" y="3569790"/>
            <a:ext cx="4051165" cy="1967928"/>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58"/>
          <p:cNvCxnSpPr>
            <a:endCxn id="49" idx="3"/>
          </p:cNvCxnSpPr>
          <p:nvPr/>
        </p:nvCxnSpPr>
        <p:spPr>
          <a:xfrm flipH="1" flipV="1">
            <a:off x="5708750" y="2828702"/>
            <a:ext cx="1850788" cy="2524348"/>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4326" y="2946566"/>
            <a:ext cx="293887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Due to the number of weeks in a year (52 or more) and the fact there are only 24 courses means that the first course always serves 3 times, but most of them only serve twice.</a:t>
            </a:r>
            <a:endParaRPr lang="en-US" sz="1200" b="1" dirty="0">
              <a:latin typeface="Times New Roman" pitchFamily="18" charset="0"/>
              <a:cs typeface="Times New Roman" pitchFamily="18" charset="0"/>
            </a:endParaRPr>
          </a:p>
        </p:txBody>
      </p:sp>
      <p:cxnSp>
        <p:nvCxnSpPr>
          <p:cNvPr id="38" name="Straight Arrow Connector 58"/>
          <p:cNvCxnSpPr>
            <a:stCxn id="36" idx="2"/>
            <a:endCxn id="32" idx="1"/>
          </p:cNvCxnSpPr>
          <p:nvPr/>
        </p:nvCxnSpPr>
        <p:spPr>
          <a:xfrm rot="16200000" flipH="1">
            <a:off x="1381017" y="4036323"/>
            <a:ext cx="913918" cy="765730"/>
          </a:xfrm>
          <a:prstGeom prst="curvedConnector2">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20841" y="5353050"/>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Jedaiah</a:t>
            </a:r>
            <a:endParaRPr lang="en-US" b="1" dirty="0">
              <a:latin typeface="Times New Roman" pitchFamily="18" charset="0"/>
              <a:cs typeface="Times New Roman" pitchFamily="18" charset="0"/>
            </a:endParaRPr>
          </a:p>
        </p:txBody>
      </p:sp>
      <p:sp>
        <p:nvSpPr>
          <p:cNvPr id="32" name="Rectangle 31"/>
          <p:cNvSpPr/>
          <p:nvPr/>
        </p:nvSpPr>
        <p:spPr>
          <a:xfrm>
            <a:off x="2220841" y="4691481"/>
            <a:ext cx="1351652" cy="369332"/>
          </a:xfrm>
          <a:prstGeom prst="rect">
            <a:avLst/>
          </a:prstGeom>
        </p:spPr>
        <p:txBody>
          <a:bodyPr wrap="none">
            <a:spAutoFit/>
          </a:bodyPr>
          <a:lstStyle/>
          <a:p>
            <a:pPr algn="just"/>
            <a:r>
              <a:rPr lang="en-US" b="1" dirty="0">
                <a:latin typeface="Times New Roman" pitchFamily="18" charset="0"/>
                <a:cs typeface="Times New Roman" pitchFamily="18" charset="0"/>
              </a:rPr>
              <a:t>1. Jehoiarib</a:t>
            </a:r>
          </a:p>
        </p:txBody>
      </p:sp>
      <p:sp>
        <p:nvSpPr>
          <p:cNvPr id="43" name="Rectangle 42"/>
          <p:cNvSpPr/>
          <p:nvPr/>
        </p:nvSpPr>
        <p:spPr>
          <a:xfrm>
            <a:off x="2220842" y="4033837"/>
            <a:ext cx="1390124" cy="369332"/>
          </a:xfrm>
          <a:prstGeom prst="rect">
            <a:avLst/>
          </a:prstGeom>
        </p:spPr>
        <p:txBody>
          <a:bodyPr wrap="none">
            <a:spAutoFit/>
          </a:bodyPr>
          <a:lstStyle/>
          <a:p>
            <a:pPr algn="just"/>
            <a:r>
              <a:rPr lang="en-US" b="1" dirty="0">
                <a:latin typeface="Times New Roman" pitchFamily="18" charset="0"/>
                <a:cs typeface="Times New Roman" pitchFamily="18" charset="0"/>
              </a:rPr>
              <a:t>24. </a:t>
            </a:r>
            <a:r>
              <a:rPr lang="en-US" b="1" dirty="0" err="1">
                <a:latin typeface="Times New Roman" pitchFamily="18" charset="0"/>
                <a:cs typeface="Times New Roman" pitchFamily="18" charset="0"/>
              </a:rPr>
              <a:t>Maaziah</a:t>
            </a:r>
            <a:endParaRPr lang="en-US" b="1" dirty="0">
              <a:latin typeface="Times New Roman" pitchFamily="18" charset="0"/>
              <a:cs typeface="Times New Roman" pitchFamily="18" charset="0"/>
            </a:endParaRPr>
          </a:p>
        </p:txBody>
      </p:sp>
      <p:sp>
        <p:nvSpPr>
          <p:cNvPr id="46" name="Rectangle 45"/>
          <p:cNvSpPr/>
          <p:nvPr/>
        </p:nvSpPr>
        <p:spPr>
          <a:xfrm>
            <a:off x="2220841" y="3385124"/>
            <a:ext cx="1287532" cy="369332"/>
          </a:xfrm>
          <a:prstGeom prst="rect">
            <a:avLst/>
          </a:prstGeom>
        </p:spPr>
        <p:txBody>
          <a:bodyPr wrap="none">
            <a:spAutoFit/>
          </a:bodyPr>
          <a:lstStyle/>
          <a:p>
            <a:pPr algn="just"/>
            <a:r>
              <a:rPr lang="en-US" b="1" dirty="0">
                <a:latin typeface="Times New Roman" pitchFamily="18" charset="0"/>
                <a:cs typeface="Times New Roman" pitchFamily="18" charset="0"/>
              </a:rPr>
              <a:t>23. </a:t>
            </a:r>
            <a:r>
              <a:rPr lang="en-US" b="1" dirty="0" err="1">
                <a:latin typeface="Times New Roman" pitchFamily="18" charset="0"/>
                <a:cs typeface="Times New Roman" pitchFamily="18" charset="0"/>
              </a:rPr>
              <a:t>Delaiah</a:t>
            </a:r>
            <a:endParaRPr lang="en-US" b="1" dirty="0">
              <a:latin typeface="Times New Roman" pitchFamily="18" charset="0"/>
              <a:cs typeface="Times New Roman" pitchFamily="18" charset="0"/>
            </a:endParaRPr>
          </a:p>
        </p:txBody>
      </p:sp>
      <p:sp>
        <p:nvSpPr>
          <p:cNvPr id="49" name="Rectangle 48"/>
          <p:cNvSpPr/>
          <p:nvPr/>
        </p:nvSpPr>
        <p:spPr>
          <a:xfrm>
            <a:off x="4498162" y="2644036"/>
            <a:ext cx="1210588" cy="369332"/>
          </a:xfrm>
          <a:prstGeom prst="rect">
            <a:avLst/>
          </a:prstGeom>
        </p:spPr>
        <p:txBody>
          <a:bodyPr wrap="none">
            <a:spAutoFit/>
          </a:bodyPr>
          <a:lstStyle/>
          <a:p>
            <a:pPr algn="just"/>
            <a:r>
              <a:rPr lang="en-US" b="1" dirty="0">
                <a:latin typeface="Times New Roman" pitchFamily="18" charset="0"/>
                <a:cs typeface="Times New Roman" pitchFamily="18" charset="0"/>
              </a:rPr>
              <a:t>22. </a:t>
            </a:r>
            <a:r>
              <a:rPr lang="en-US" b="1" dirty="0" err="1">
                <a:latin typeface="Times New Roman" pitchFamily="18" charset="0"/>
                <a:cs typeface="Times New Roman" pitchFamily="18" charset="0"/>
              </a:rPr>
              <a:t>Gamul</a:t>
            </a:r>
            <a:endParaRPr lang="en-US" b="1" dirty="0">
              <a:latin typeface="Times New Roman" pitchFamily="18" charset="0"/>
              <a:cs typeface="Times New Roman" pitchFamily="18" charset="0"/>
            </a:endParaRPr>
          </a:p>
        </p:txBody>
      </p:sp>
      <p:sp>
        <p:nvSpPr>
          <p:cNvPr id="18" name="TextBox 30"/>
          <p:cNvSpPr txBox="1"/>
          <p:nvPr/>
        </p:nvSpPr>
        <p:spPr>
          <a:xfrm>
            <a:off x="1020757" y="1741726"/>
            <a:ext cx="371168" cy="184666"/>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4208</a:t>
            </a:r>
            <a:endParaRPr lang="en-US" sz="1200" b="1" dirty="0"/>
          </a:p>
        </p:txBody>
      </p:sp>
    </p:spTree>
    <p:extLst>
      <p:ext uri="{BB962C8B-B14F-4D97-AF65-F5344CB8AC3E}">
        <p14:creationId xmlns:p14="http://schemas.microsoft.com/office/powerpoint/2010/main" val="21339982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82"/>
                                        </p:tgtEl>
                                      </p:cBhvr>
                                    </p:animEffect>
                                    <p:set>
                                      <p:cBhvr>
                                        <p:cTn id="12" dur="1" fill="hold">
                                          <p:stCondLst>
                                            <p:cond delay="499"/>
                                          </p:stCondLst>
                                        </p:cTn>
                                        <p:tgtEl>
                                          <p:spTgt spid="82"/>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right)">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8" fill="hold" nodeType="clickEffect">
                                  <p:stCondLst>
                                    <p:cond delay="0"/>
                                  </p:stCondLst>
                                  <p:childTnLst>
                                    <p:animEffect transition="out" filter="wipe(left)">
                                      <p:cBhvr>
                                        <p:cTn id="43" dur="500"/>
                                        <p:tgtEl>
                                          <p:spTgt spid="40"/>
                                        </p:tgtEl>
                                      </p:cBhvr>
                                    </p:animEffect>
                                    <p:set>
                                      <p:cBhvr>
                                        <p:cTn id="44" dur="1" fill="hold">
                                          <p:stCondLst>
                                            <p:cond delay="499"/>
                                          </p:stCondLst>
                                        </p:cTn>
                                        <p:tgtEl>
                                          <p:spTgt spid="40"/>
                                        </p:tgtEl>
                                        <p:attrNameLst>
                                          <p:attrName>style.visibility</p:attrName>
                                        </p:attrNameLst>
                                      </p:cBhvr>
                                      <p:to>
                                        <p:strVal val="hidden"/>
                                      </p:to>
                                    </p:set>
                                  </p:childTnLst>
                                </p:cTn>
                              </p:par>
                              <p:par>
                                <p:cTn id="45" presetID="26"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80">
                                          <p:stCondLst>
                                            <p:cond delay="0"/>
                                          </p:stCondLst>
                                        </p:cTn>
                                        <p:tgtEl>
                                          <p:spTgt spid="36"/>
                                        </p:tgtEl>
                                      </p:cBhvr>
                                    </p:animEffect>
                                    <p:anim calcmode="lin" valueType="num">
                                      <p:cBhvr>
                                        <p:cTn id="4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53" dur="26">
                                          <p:stCondLst>
                                            <p:cond delay="650"/>
                                          </p:stCondLst>
                                        </p:cTn>
                                        <p:tgtEl>
                                          <p:spTgt spid="36"/>
                                        </p:tgtEl>
                                      </p:cBhvr>
                                      <p:to x="100000" y="60000"/>
                                    </p:animScale>
                                    <p:animScale>
                                      <p:cBhvr>
                                        <p:cTn id="54" dur="166" decel="50000">
                                          <p:stCondLst>
                                            <p:cond delay="676"/>
                                          </p:stCondLst>
                                        </p:cTn>
                                        <p:tgtEl>
                                          <p:spTgt spid="36"/>
                                        </p:tgtEl>
                                      </p:cBhvr>
                                      <p:to x="100000" y="100000"/>
                                    </p:animScale>
                                    <p:animScale>
                                      <p:cBhvr>
                                        <p:cTn id="55" dur="26">
                                          <p:stCondLst>
                                            <p:cond delay="1312"/>
                                          </p:stCondLst>
                                        </p:cTn>
                                        <p:tgtEl>
                                          <p:spTgt spid="36"/>
                                        </p:tgtEl>
                                      </p:cBhvr>
                                      <p:to x="100000" y="80000"/>
                                    </p:animScale>
                                    <p:animScale>
                                      <p:cBhvr>
                                        <p:cTn id="56" dur="166" decel="50000">
                                          <p:stCondLst>
                                            <p:cond delay="1338"/>
                                          </p:stCondLst>
                                        </p:cTn>
                                        <p:tgtEl>
                                          <p:spTgt spid="36"/>
                                        </p:tgtEl>
                                      </p:cBhvr>
                                      <p:to x="100000" y="100000"/>
                                    </p:animScale>
                                    <p:animScale>
                                      <p:cBhvr>
                                        <p:cTn id="57" dur="26">
                                          <p:stCondLst>
                                            <p:cond delay="1642"/>
                                          </p:stCondLst>
                                        </p:cTn>
                                        <p:tgtEl>
                                          <p:spTgt spid="36"/>
                                        </p:tgtEl>
                                      </p:cBhvr>
                                      <p:to x="100000" y="90000"/>
                                    </p:animScale>
                                    <p:animScale>
                                      <p:cBhvr>
                                        <p:cTn id="58" dur="166" decel="50000">
                                          <p:stCondLst>
                                            <p:cond delay="1668"/>
                                          </p:stCondLst>
                                        </p:cTn>
                                        <p:tgtEl>
                                          <p:spTgt spid="36"/>
                                        </p:tgtEl>
                                      </p:cBhvr>
                                      <p:to x="100000" y="100000"/>
                                    </p:animScale>
                                    <p:animScale>
                                      <p:cBhvr>
                                        <p:cTn id="59" dur="26">
                                          <p:stCondLst>
                                            <p:cond delay="1808"/>
                                          </p:stCondLst>
                                        </p:cTn>
                                        <p:tgtEl>
                                          <p:spTgt spid="36"/>
                                        </p:tgtEl>
                                      </p:cBhvr>
                                      <p:to x="100000" y="95000"/>
                                    </p:animScale>
                                    <p:animScale>
                                      <p:cBhvr>
                                        <p:cTn id="60" dur="166" decel="50000">
                                          <p:stCondLst>
                                            <p:cond delay="1834"/>
                                          </p:stCondLst>
                                        </p:cTn>
                                        <p:tgtEl>
                                          <p:spTgt spid="36"/>
                                        </p:tgtEl>
                                      </p:cBhvr>
                                      <p:to x="100000" y="100000"/>
                                    </p:animScale>
                                  </p:childTnLst>
                                </p:cTn>
                              </p:par>
                            </p:childTnLst>
                          </p:cTn>
                        </p:par>
                        <p:par>
                          <p:cTn id="61" fill="hold">
                            <p:stCondLst>
                              <p:cond delay="2000"/>
                            </p:stCondLst>
                            <p:childTnLst>
                              <p:par>
                                <p:cTn id="62" presetID="22" presetClass="entr" presetSubtype="1"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up)">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711" y="565707"/>
            <a:ext cx="3256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Rabbi </a:t>
            </a:r>
            <a:r>
              <a:rPr lang="en-US" sz="1200" b="1" dirty="0" err="1" smtClean="0">
                <a:latin typeface="Times New Roman" pitchFamily="18" charset="0"/>
                <a:cs typeface="Times New Roman" pitchFamily="18" charset="0"/>
              </a:rPr>
              <a:t>Yose</a:t>
            </a:r>
            <a:r>
              <a:rPr lang="en-US" sz="1200" b="1" dirty="0" smtClean="0">
                <a:latin typeface="Times New Roman" pitchFamily="18" charset="0"/>
                <a:cs typeface="Times New Roman" pitchFamily="18" charset="0"/>
              </a:rPr>
              <a:t> Ben Halaphta said, “the course of Jehoiarib was on duty on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for the year that the second temple was destroyed.</a:t>
            </a:r>
            <a:endParaRPr lang="en-US" sz="1200" b="1" dirty="0">
              <a:latin typeface="Times New Roman" pitchFamily="18" charset="0"/>
              <a:cs typeface="Times New Roman" pitchFamily="18" charset="0"/>
            </a:endParaRPr>
          </a:p>
        </p:txBody>
      </p:sp>
      <p:sp>
        <p:nvSpPr>
          <p:cNvPr id="10" name="Rectangle 9"/>
          <p:cNvSpPr/>
          <p:nvPr/>
        </p:nvSpPr>
        <p:spPr>
          <a:xfrm>
            <a:off x="7559531" y="888872"/>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Abijah</a:t>
            </a:r>
          </a:p>
          <a:p>
            <a:pPr algn="just"/>
            <a:r>
              <a:rPr lang="en-US" sz="1200" b="1" dirty="0">
                <a:latin typeface="Times New Roman" pitchFamily="18" charset="0"/>
                <a:cs typeface="Times New Roman" pitchFamily="18" charset="0"/>
              </a:rPr>
              <a:t>9.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742353"/>
            <a:ext cx="6387298" cy="473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Arrow Connector 58"/>
          <p:cNvCxnSpPr>
            <a:endCxn id="3" idx="3"/>
          </p:cNvCxnSpPr>
          <p:nvPr/>
        </p:nvCxnSpPr>
        <p:spPr>
          <a:xfrm flipH="1">
            <a:off x="3546845" y="5368410"/>
            <a:ext cx="4012691" cy="184665"/>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58"/>
          <p:cNvCxnSpPr>
            <a:endCxn id="4" idx="3"/>
          </p:cNvCxnSpPr>
          <p:nvPr/>
        </p:nvCxnSpPr>
        <p:spPr>
          <a:xfrm flipH="1" flipV="1">
            <a:off x="3521197" y="4886325"/>
            <a:ext cx="4038335" cy="32385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58"/>
          <p:cNvCxnSpPr>
            <a:endCxn id="5" idx="3"/>
          </p:cNvCxnSpPr>
          <p:nvPr/>
        </p:nvCxnSpPr>
        <p:spPr>
          <a:xfrm flipH="1" flipV="1">
            <a:off x="3713557" y="4237553"/>
            <a:ext cx="3845979" cy="833438"/>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58"/>
          <p:cNvCxnSpPr>
            <a:endCxn id="6" idx="3"/>
          </p:cNvCxnSpPr>
          <p:nvPr/>
        </p:nvCxnSpPr>
        <p:spPr>
          <a:xfrm flipH="1" flipV="1">
            <a:off x="3867445" y="3600450"/>
            <a:ext cx="3692087" cy="1285875"/>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58"/>
          <p:cNvCxnSpPr>
            <a:endCxn id="9" idx="3"/>
          </p:cNvCxnSpPr>
          <p:nvPr/>
        </p:nvCxnSpPr>
        <p:spPr>
          <a:xfrm flipH="1" flipV="1">
            <a:off x="4951330" y="2916396"/>
            <a:ext cx="2608206" cy="1712755"/>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336257" y="5368409"/>
            <a:ext cx="1210588" cy="369332"/>
          </a:xfrm>
          <a:prstGeom prst="rect">
            <a:avLst/>
          </a:prstGeom>
        </p:spPr>
        <p:txBody>
          <a:bodyPr wrap="none">
            <a:spAutoFit/>
          </a:bodyPr>
          <a:lstStyle/>
          <a:p>
            <a:pPr algn="just"/>
            <a:r>
              <a:rPr lang="en-US" b="1" dirty="0">
                <a:latin typeface="Times New Roman" pitchFamily="18" charset="0"/>
                <a:cs typeface="Times New Roman" pitchFamily="18" charset="0"/>
              </a:rPr>
              <a:t>22. </a:t>
            </a:r>
            <a:r>
              <a:rPr lang="en-US" b="1" dirty="0" err="1">
                <a:latin typeface="Times New Roman" pitchFamily="18" charset="0"/>
                <a:cs typeface="Times New Roman" pitchFamily="18" charset="0"/>
              </a:rPr>
              <a:t>Gamul</a:t>
            </a:r>
            <a:endParaRPr lang="en-US" b="1" dirty="0">
              <a:latin typeface="Times New Roman" pitchFamily="18" charset="0"/>
              <a:cs typeface="Times New Roman" pitchFamily="18" charset="0"/>
            </a:endParaRPr>
          </a:p>
        </p:txBody>
      </p:sp>
      <p:sp>
        <p:nvSpPr>
          <p:cNvPr id="4" name="Rectangle 3"/>
          <p:cNvSpPr/>
          <p:nvPr/>
        </p:nvSpPr>
        <p:spPr>
          <a:xfrm>
            <a:off x="2336257" y="4701659"/>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21. </a:t>
            </a:r>
            <a:r>
              <a:rPr lang="en-US" b="1" dirty="0" err="1">
                <a:latin typeface="Times New Roman" pitchFamily="18" charset="0"/>
                <a:cs typeface="Times New Roman" pitchFamily="18" charset="0"/>
              </a:rPr>
              <a:t>Jachin</a:t>
            </a:r>
            <a:endParaRPr lang="en-US" b="1" dirty="0">
              <a:latin typeface="Times New Roman" pitchFamily="18" charset="0"/>
              <a:cs typeface="Times New Roman" pitchFamily="18" charset="0"/>
            </a:endParaRPr>
          </a:p>
        </p:txBody>
      </p:sp>
      <p:sp>
        <p:nvSpPr>
          <p:cNvPr id="5" name="Rectangle 4"/>
          <p:cNvSpPr/>
          <p:nvPr/>
        </p:nvSpPr>
        <p:spPr>
          <a:xfrm>
            <a:off x="2336257" y="4052887"/>
            <a:ext cx="1377300" cy="369332"/>
          </a:xfrm>
          <a:prstGeom prst="rect">
            <a:avLst/>
          </a:prstGeom>
        </p:spPr>
        <p:txBody>
          <a:bodyPr wrap="none">
            <a:spAutoFit/>
          </a:bodyPr>
          <a:lstStyle/>
          <a:p>
            <a:pPr algn="just"/>
            <a:r>
              <a:rPr lang="en-US" b="1" dirty="0">
                <a:latin typeface="Times New Roman" pitchFamily="18" charset="0"/>
                <a:cs typeface="Times New Roman" pitchFamily="18" charset="0"/>
              </a:rPr>
              <a:t>20. </a:t>
            </a:r>
            <a:r>
              <a:rPr lang="en-US" b="1" dirty="0" err="1">
                <a:latin typeface="Times New Roman" pitchFamily="18" charset="0"/>
                <a:cs typeface="Times New Roman" pitchFamily="18" charset="0"/>
              </a:rPr>
              <a:t>Jehezkel</a:t>
            </a:r>
            <a:endParaRPr lang="en-US" b="1" dirty="0">
              <a:latin typeface="Times New Roman" pitchFamily="18" charset="0"/>
              <a:cs typeface="Times New Roman" pitchFamily="18" charset="0"/>
            </a:endParaRPr>
          </a:p>
        </p:txBody>
      </p:sp>
      <p:sp>
        <p:nvSpPr>
          <p:cNvPr id="6" name="Rectangle 5"/>
          <p:cNvSpPr/>
          <p:nvPr/>
        </p:nvSpPr>
        <p:spPr>
          <a:xfrm>
            <a:off x="2336257" y="3415784"/>
            <a:ext cx="1531188" cy="369332"/>
          </a:xfrm>
          <a:prstGeom prst="rect">
            <a:avLst/>
          </a:prstGeom>
        </p:spPr>
        <p:txBody>
          <a:bodyPr wrap="none">
            <a:spAutoFit/>
          </a:bodyPr>
          <a:lstStyle/>
          <a:p>
            <a:pPr algn="just"/>
            <a:r>
              <a:rPr lang="en-US" b="1" dirty="0">
                <a:latin typeface="Times New Roman" pitchFamily="18" charset="0"/>
                <a:cs typeface="Times New Roman" pitchFamily="18" charset="0"/>
              </a:rPr>
              <a:t>19. </a:t>
            </a:r>
            <a:r>
              <a:rPr lang="en-US" b="1" dirty="0" err="1">
                <a:latin typeface="Times New Roman" pitchFamily="18" charset="0"/>
                <a:cs typeface="Times New Roman" pitchFamily="18" charset="0"/>
              </a:rPr>
              <a:t>Pethahiah</a:t>
            </a:r>
            <a:endParaRPr lang="en-US" b="1" dirty="0">
              <a:latin typeface="Times New Roman" pitchFamily="18" charset="0"/>
              <a:cs typeface="Times New Roman" pitchFamily="18" charset="0"/>
            </a:endParaRPr>
          </a:p>
        </p:txBody>
      </p:sp>
      <p:sp>
        <p:nvSpPr>
          <p:cNvPr id="9" name="Rectangle 8"/>
          <p:cNvSpPr/>
          <p:nvPr/>
        </p:nvSpPr>
        <p:spPr>
          <a:xfrm>
            <a:off x="3394494" y="2731730"/>
            <a:ext cx="1556836" cy="369332"/>
          </a:xfrm>
          <a:prstGeom prst="rect">
            <a:avLst/>
          </a:prstGeom>
        </p:spPr>
        <p:txBody>
          <a:bodyPr wrap="none">
            <a:spAutoFit/>
          </a:bodyPr>
          <a:lstStyle/>
          <a:p>
            <a:pPr algn="just"/>
            <a:r>
              <a:rPr lang="en-US" b="1" dirty="0">
                <a:latin typeface="Times New Roman" pitchFamily="18" charset="0"/>
                <a:cs typeface="Times New Roman" pitchFamily="18" charset="0"/>
              </a:rPr>
              <a:t>18. </a:t>
            </a:r>
            <a:r>
              <a:rPr lang="en-US" b="1" dirty="0" err="1">
                <a:latin typeface="Times New Roman" pitchFamily="18" charset="0"/>
                <a:cs typeface="Times New Roman" pitchFamily="18" charset="0"/>
              </a:rPr>
              <a:t>Happizzez</a:t>
            </a:r>
            <a:endParaRPr lang="en-US" b="1" dirty="0">
              <a:latin typeface="Times New Roman" pitchFamily="18" charset="0"/>
              <a:cs typeface="Times New Roman" pitchFamily="18" charset="0"/>
            </a:endParaRPr>
          </a:p>
        </p:txBody>
      </p:sp>
      <p:sp>
        <p:nvSpPr>
          <p:cNvPr id="16" name="TextBox 30"/>
          <p:cNvSpPr txBox="1"/>
          <p:nvPr/>
        </p:nvSpPr>
        <p:spPr>
          <a:xfrm>
            <a:off x="982657" y="1810306"/>
            <a:ext cx="371168" cy="184666"/>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4208</a:t>
            </a:r>
            <a:endParaRPr lang="en-US" sz="1200" b="1" dirty="0"/>
          </a:p>
        </p:txBody>
      </p:sp>
    </p:spTree>
    <p:extLst>
      <p:ext uri="{BB962C8B-B14F-4D97-AF65-F5344CB8AC3E}">
        <p14:creationId xmlns:p14="http://schemas.microsoft.com/office/powerpoint/2010/main" val="207726860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82"/>
                                        </p:tgtEl>
                                      </p:cBhvr>
                                    </p:animEffect>
                                    <p:set>
                                      <p:cBhvr>
                                        <p:cTn id="12" dur="1" fill="hold">
                                          <p:stCondLst>
                                            <p:cond delay="499"/>
                                          </p:stCondLst>
                                        </p:cTn>
                                        <p:tgtEl>
                                          <p:spTgt spid="82"/>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37"/>
                                        </p:tgtEl>
                                      </p:cBhvr>
                                    </p:animEffect>
                                    <p:set>
                                      <p:cBhvr>
                                        <p:cTn id="44"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711" y="565707"/>
            <a:ext cx="3256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Rabbi </a:t>
            </a:r>
            <a:r>
              <a:rPr lang="en-US" sz="1200" b="1" dirty="0" err="1" smtClean="0">
                <a:latin typeface="Times New Roman" pitchFamily="18" charset="0"/>
                <a:cs typeface="Times New Roman" pitchFamily="18" charset="0"/>
              </a:rPr>
              <a:t>Yose</a:t>
            </a:r>
            <a:r>
              <a:rPr lang="en-US" sz="1200" b="1" dirty="0" smtClean="0">
                <a:latin typeface="Times New Roman" pitchFamily="18" charset="0"/>
                <a:cs typeface="Times New Roman" pitchFamily="18" charset="0"/>
              </a:rPr>
              <a:t> Ben Halaphta said, “the course of Jehoiarib was on duty on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for the year that the second temple was destroyed.</a:t>
            </a:r>
            <a:endParaRPr lang="en-US" sz="1200" b="1" dirty="0">
              <a:latin typeface="Times New Roman" pitchFamily="18" charset="0"/>
              <a:cs typeface="Times New Roman" pitchFamily="18" charset="0"/>
            </a:endParaRPr>
          </a:p>
        </p:txBody>
      </p:sp>
      <p:sp>
        <p:nvSpPr>
          <p:cNvPr id="10" name="Rectangle 9"/>
          <p:cNvSpPr/>
          <p:nvPr/>
        </p:nvSpPr>
        <p:spPr>
          <a:xfrm>
            <a:off x="7559531" y="888872"/>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Abijah</a:t>
            </a:r>
          </a:p>
          <a:p>
            <a:pPr algn="just"/>
            <a:r>
              <a:rPr lang="en-US" sz="1200" b="1" dirty="0">
                <a:latin typeface="Times New Roman" pitchFamily="18" charset="0"/>
                <a:cs typeface="Times New Roman" pitchFamily="18" charset="0"/>
              </a:rPr>
              <a:t>9.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3859"/>
            <a:ext cx="6387298" cy="473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Arrow Connector 58"/>
          <p:cNvCxnSpPr/>
          <p:nvPr/>
        </p:nvCxnSpPr>
        <p:spPr>
          <a:xfrm flipH="1">
            <a:off x="2514601" y="4724400"/>
            <a:ext cx="5044936" cy="828675"/>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58"/>
          <p:cNvCxnSpPr>
            <a:endCxn id="12" idx="3"/>
          </p:cNvCxnSpPr>
          <p:nvPr/>
        </p:nvCxnSpPr>
        <p:spPr>
          <a:xfrm flipH="1">
            <a:off x="3596949" y="4505325"/>
            <a:ext cx="3962590" cy="358259"/>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58"/>
          <p:cNvCxnSpPr>
            <a:endCxn id="17" idx="3"/>
          </p:cNvCxnSpPr>
          <p:nvPr/>
        </p:nvCxnSpPr>
        <p:spPr>
          <a:xfrm flipH="1" flipV="1">
            <a:off x="3725189" y="4237553"/>
            <a:ext cx="3834351" cy="96323"/>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58"/>
          <p:cNvCxnSpPr>
            <a:endCxn id="21" idx="3"/>
          </p:cNvCxnSpPr>
          <p:nvPr/>
        </p:nvCxnSpPr>
        <p:spPr>
          <a:xfrm flipH="1" flipV="1">
            <a:off x="3686717" y="3588107"/>
            <a:ext cx="3872823" cy="515508"/>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58"/>
          <p:cNvCxnSpPr>
            <a:endCxn id="26" idx="3"/>
          </p:cNvCxnSpPr>
          <p:nvPr/>
        </p:nvCxnSpPr>
        <p:spPr>
          <a:xfrm flipH="1" flipV="1">
            <a:off x="4058613" y="2868771"/>
            <a:ext cx="3500927" cy="105553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69432" y="5368409"/>
            <a:ext cx="1556836" cy="369332"/>
          </a:xfrm>
          <a:prstGeom prst="rect">
            <a:avLst/>
          </a:prstGeom>
        </p:spPr>
        <p:txBody>
          <a:bodyPr wrap="none">
            <a:spAutoFit/>
          </a:bodyPr>
          <a:lstStyle/>
          <a:p>
            <a:pPr algn="just"/>
            <a:r>
              <a:rPr lang="en-US" b="1" dirty="0">
                <a:latin typeface="Times New Roman" pitchFamily="18" charset="0"/>
                <a:cs typeface="Times New Roman" pitchFamily="18" charset="0"/>
              </a:rPr>
              <a:t>18. </a:t>
            </a:r>
            <a:r>
              <a:rPr lang="en-US" b="1" dirty="0" err="1">
                <a:latin typeface="Times New Roman" pitchFamily="18" charset="0"/>
                <a:cs typeface="Times New Roman" pitchFamily="18" charset="0"/>
              </a:rPr>
              <a:t>Happizzez</a:t>
            </a:r>
            <a:endParaRPr lang="en-US" b="1" dirty="0">
              <a:latin typeface="Times New Roman" pitchFamily="18" charset="0"/>
              <a:cs typeface="Times New Roman" pitchFamily="18" charset="0"/>
            </a:endParaRPr>
          </a:p>
        </p:txBody>
      </p:sp>
      <p:sp>
        <p:nvSpPr>
          <p:cNvPr id="12" name="Rectangle 11"/>
          <p:cNvSpPr/>
          <p:nvPr/>
        </p:nvSpPr>
        <p:spPr>
          <a:xfrm>
            <a:off x="2514601" y="4678918"/>
            <a:ext cx="1082348" cy="369332"/>
          </a:xfrm>
          <a:prstGeom prst="rect">
            <a:avLst/>
          </a:prstGeom>
        </p:spPr>
        <p:txBody>
          <a:bodyPr wrap="none">
            <a:spAutoFit/>
          </a:bodyPr>
          <a:lstStyle/>
          <a:p>
            <a:pPr algn="just"/>
            <a:r>
              <a:rPr lang="en-US" b="1" dirty="0">
                <a:latin typeface="Times New Roman" pitchFamily="18" charset="0"/>
                <a:cs typeface="Times New Roman" pitchFamily="18" charset="0"/>
              </a:rPr>
              <a:t>17. </a:t>
            </a:r>
            <a:r>
              <a:rPr lang="en-US" b="1" dirty="0" err="1">
                <a:latin typeface="Times New Roman" pitchFamily="18" charset="0"/>
                <a:cs typeface="Times New Roman" pitchFamily="18" charset="0"/>
              </a:rPr>
              <a:t>Hezir</a:t>
            </a:r>
            <a:endParaRPr lang="en-US" b="1" dirty="0">
              <a:latin typeface="Times New Roman" pitchFamily="18" charset="0"/>
              <a:cs typeface="Times New Roman" pitchFamily="18" charset="0"/>
            </a:endParaRPr>
          </a:p>
        </p:txBody>
      </p:sp>
      <p:sp>
        <p:nvSpPr>
          <p:cNvPr id="17" name="Rectangle 16"/>
          <p:cNvSpPr/>
          <p:nvPr/>
        </p:nvSpPr>
        <p:spPr>
          <a:xfrm>
            <a:off x="2514601" y="4052887"/>
            <a:ext cx="1210588" cy="369332"/>
          </a:xfrm>
          <a:prstGeom prst="rect">
            <a:avLst/>
          </a:prstGeom>
        </p:spPr>
        <p:txBody>
          <a:bodyPr wrap="none">
            <a:spAutoFit/>
          </a:bodyPr>
          <a:lstStyle/>
          <a:p>
            <a:pPr algn="just"/>
            <a:r>
              <a:rPr lang="en-US" b="1" dirty="0">
                <a:latin typeface="Times New Roman" pitchFamily="18" charset="0"/>
                <a:cs typeface="Times New Roman" pitchFamily="18" charset="0"/>
              </a:rPr>
              <a:t>16. </a:t>
            </a:r>
            <a:r>
              <a:rPr lang="en-US" b="1" dirty="0" err="1">
                <a:latin typeface="Times New Roman" pitchFamily="18" charset="0"/>
                <a:cs typeface="Times New Roman" pitchFamily="18" charset="0"/>
              </a:rPr>
              <a:t>Immer</a:t>
            </a:r>
            <a:endParaRPr lang="en-US" b="1" dirty="0">
              <a:latin typeface="Times New Roman" pitchFamily="18" charset="0"/>
              <a:cs typeface="Times New Roman" pitchFamily="18" charset="0"/>
            </a:endParaRPr>
          </a:p>
        </p:txBody>
      </p:sp>
      <p:sp>
        <p:nvSpPr>
          <p:cNvPr id="21" name="Rectangle 20"/>
          <p:cNvSpPr/>
          <p:nvPr/>
        </p:nvSpPr>
        <p:spPr>
          <a:xfrm>
            <a:off x="2514601" y="3403441"/>
            <a:ext cx="1172116" cy="369332"/>
          </a:xfrm>
          <a:prstGeom prst="rect">
            <a:avLst/>
          </a:prstGeom>
        </p:spPr>
        <p:txBody>
          <a:bodyPr wrap="none">
            <a:spAutoFit/>
          </a:bodyPr>
          <a:lstStyle/>
          <a:p>
            <a:pPr algn="just"/>
            <a:r>
              <a:rPr lang="en-US" b="1" dirty="0">
                <a:latin typeface="Times New Roman" pitchFamily="18" charset="0"/>
                <a:cs typeface="Times New Roman" pitchFamily="18" charset="0"/>
              </a:rPr>
              <a:t>15. </a:t>
            </a:r>
            <a:r>
              <a:rPr lang="en-US" b="1" dirty="0" err="1">
                <a:latin typeface="Times New Roman" pitchFamily="18" charset="0"/>
                <a:cs typeface="Times New Roman" pitchFamily="18" charset="0"/>
              </a:rPr>
              <a:t>Bilgah</a:t>
            </a:r>
            <a:endParaRPr lang="en-US" b="1" dirty="0">
              <a:latin typeface="Times New Roman" pitchFamily="18" charset="0"/>
              <a:cs typeface="Times New Roman" pitchFamily="18" charset="0"/>
            </a:endParaRPr>
          </a:p>
        </p:txBody>
      </p:sp>
      <p:sp>
        <p:nvSpPr>
          <p:cNvPr id="26" name="Rectangle 25"/>
          <p:cNvSpPr/>
          <p:nvPr/>
        </p:nvSpPr>
        <p:spPr>
          <a:xfrm>
            <a:off x="2514601" y="2684105"/>
            <a:ext cx="1544012" cy="369332"/>
          </a:xfrm>
          <a:prstGeom prst="rect">
            <a:avLst/>
          </a:prstGeom>
        </p:spPr>
        <p:txBody>
          <a:bodyPr wrap="none">
            <a:spAutoFit/>
          </a:bodyPr>
          <a:lstStyle/>
          <a:p>
            <a:pPr algn="just"/>
            <a:r>
              <a:rPr lang="en-US" b="1" dirty="0">
                <a:latin typeface="Times New Roman" pitchFamily="18" charset="0"/>
                <a:cs typeface="Times New Roman" pitchFamily="18" charset="0"/>
              </a:rPr>
              <a:t>14. </a:t>
            </a:r>
            <a:r>
              <a:rPr lang="en-US" b="1" dirty="0" err="1">
                <a:latin typeface="Times New Roman" pitchFamily="18" charset="0"/>
                <a:cs typeface="Times New Roman" pitchFamily="18" charset="0"/>
              </a:rPr>
              <a:t>Jeshebeab</a:t>
            </a:r>
            <a:endParaRPr lang="en-US" b="1" dirty="0">
              <a:latin typeface="Times New Roman" pitchFamily="18" charset="0"/>
              <a:cs typeface="Times New Roman" pitchFamily="18" charset="0"/>
            </a:endParaRPr>
          </a:p>
        </p:txBody>
      </p:sp>
      <p:sp>
        <p:nvSpPr>
          <p:cNvPr id="16" name="TextBox 30"/>
          <p:cNvSpPr txBox="1"/>
          <p:nvPr/>
        </p:nvSpPr>
        <p:spPr>
          <a:xfrm>
            <a:off x="1005517" y="1810306"/>
            <a:ext cx="371168" cy="184666"/>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4208</a:t>
            </a:r>
            <a:endParaRPr lang="en-US" sz="1200" b="1" dirty="0"/>
          </a:p>
        </p:txBody>
      </p:sp>
    </p:spTree>
    <p:extLst>
      <p:ext uri="{BB962C8B-B14F-4D97-AF65-F5344CB8AC3E}">
        <p14:creationId xmlns:p14="http://schemas.microsoft.com/office/powerpoint/2010/main" val="229310681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82"/>
                                        </p:tgtEl>
                                      </p:cBhvr>
                                    </p:animEffect>
                                    <p:set>
                                      <p:cBhvr>
                                        <p:cTn id="12" dur="1" fill="hold">
                                          <p:stCondLst>
                                            <p:cond delay="499"/>
                                          </p:stCondLst>
                                        </p:cTn>
                                        <p:tgtEl>
                                          <p:spTgt spid="82"/>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37"/>
                                        </p:tgtEl>
                                      </p:cBhvr>
                                    </p:animEffect>
                                    <p:set>
                                      <p:cBhvr>
                                        <p:cTn id="44"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711" y="565707"/>
            <a:ext cx="3256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Rabbi </a:t>
            </a:r>
            <a:r>
              <a:rPr lang="en-US" sz="1200" b="1" dirty="0" err="1" smtClean="0">
                <a:latin typeface="Times New Roman" pitchFamily="18" charset="0"/>
                <a:cs typeface="Times New Roman" pitchFamily="18" charset="0"/>
              </a:rPr>
              <a:t>Yose</a:t>
            </a:r>
            <a:r>
              <a:rPr lang="en-US" sz="1200" b="1" dirty="0" smtClean="0">
                <a:latin typeface="Times New Roman" pitchFamily="18" charset="0"/>
                <a:cs typeface="Times New Roman" pitchFamily="18" charset="0"/>
              </a:rPr>
              <a:t> Ben Halaphta said, “the course of Jehoiarib was on duty on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for the year that the second temple was destroyed.</a:t>
            </a:r>
            <a:endParaRPr lang="en-US" sz="1200" b="1" dirty="0">
              <a:latin typeface="Times New Roman" pitchFamily="18" charset="0"/>
              <a:cs typeface="Times New Roman" pitchFamily="18" charset="0"/>
            </a:endParaRPr>
          </a:p>
        </p:txBody>
      </p:sp>
      <p:sp>
        <p:nvSpPr>
          <p:cNvPr id="10" name="Rectangle 9"/>
          <p:cNvSpPr/>
          <p:nvPr/>
        </p:nvSpPr>
        <p:spPr>
          <a:xfrm>
            <a:off x="7559531" y="888872"/>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Abijah</a:t>
            </a:r>
          </a:p>
          <a:p>
            <a:pPr algn="just"/>
            <a:r>
              <a:rPr lang="en-US" sz="1200" b="1" dirty="0">
                <a:latin typeface="Times New Roman" pitchFamily="18" charset="0"/>
                <a:cs typeface="Times New Roman" pitchFamily="18" charset="0"/>
              </a:rPr>
              <a:t>9.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984059"/>
            <a:ext cx="6015038" cy="448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Arrow Connector 58"/>
          <p:cNvCxnSpPr>
            <a:endCxn id="3" idx="3"/>
          </p:cNvCxnSpPr>
          <p:nvPr/>
        </p:nvCxnSpPr>
        <p:spPr>
          <a:xfrm flipH="1">
            <a:off x="1924531" y="3924301"/>
            <a:ext cx="5635010" cy="1628774"/>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58"/>
          <p:cNvCxnSpPr>
            <a:endCxn id="6" idx="3"/>
          </p:cNvCxnSpPr>
          <p:nvPr/>
        </p:nvCxnSpPr>
        <p:spPr>
          <a:xfrm flipH="1">
            <a:off x="3469764" y="3762375"/>
            <a:ext cx="4089777" cy="116467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58"/>
          <p:cNvCxnSpPr>
            <a:endCxn id="11" idx="3"/>
          </p:cNvCxnSpPr>
          <p:nvPr/>
        </p:nvCxnSpPr>
        <p:spPr>
          <a:xfrm flipH="1">
            <a:off x="3277404" y="3588107"/>
            <a:ext cx="4282138" cy="756603"/>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58"/>
          <p:cNvCxnSpPr>
            <a:endCxn id="15" idx="3"/>
          </p:cNvCxnSpPr>
          <p:nvPr/>
        </p:nvCxnSpPr>
        <p:spPr>
          <a:xfrm flipH="1">
            <a:off x="3457005" y="3396536"/>
            <a:ext cx="4102527" cy="340281"/>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58"/>
          <p:cNvCxnSpPr>
            <a:endCxn id="19" idx="3"/>
          </p:cNvCxnSpPr>
          <p:nvPr/>
        </p:nvCxnSpPr>
        <p:spPr>
          <a:xfrm flipH="1" flipV="1">
            <a:off x="3674948" y="3066375"/>
            <a:ext cx="3884584" cy="184666"/>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80519" y="5368409"/>
            <a:ext cx="1544012" cy="369332"/>
          </a:xfrm>
          <a:prstGeom prst="rect">
            <a:avLst/>
          </a:prstGeom>
        </p:spPr>
        <p:txBody>
          <a:bodyPr wrap="none">
            <a:spAutoFit/>
          </a:bodyPr>
          <a:lstStyle/>
          <a:p>
            <a:pPr algn="just"/>
            <a:r>
              <a:rPr lang="en-US" b="1" dirty="0">
                <a:latin typeface="Times New Roman" pitchFamily="18" charset="0"/>
                <a:cs typeface="Times New Roman" pitchFamily="18" charset="0"/>
              </a:rPr>
              <a:t>14. </a:t>
            </a:r>
            <a:r>
              <a:rPr lang="en-US" b="1" dirty="0" err="1">
                <a:latin typeface="Times New Roman" pitchFamily="18" charset="0"/>
                <a:cs typeface="Times New Roman" pitchFamily="18" charset="0"/>
              </a:rPr>
              <a:t>Jeshebeab</a:t>
            </a:r>
            <a:endParaRPr lang="en-US" b="1" dirty="0">
              <a:latin typeface="Times New Roman" pitchFamily="18" charset="0"/>
              <a:cs typeface="Times New Roman" pitchFamily="18" charset="0"/>
            </a:endParaRPr>
          </a:p>
        </p:txBody>
      </p:sp>
      <p:sp>
        <p:nvSpPr>
          <p:cNvPr id="6" name="Rectangle 5"/>
          <p:cNvSpPr/>
          <p:nvPr/>
        </p:nvSpPr>
        <p:spPr>
          <a:xfrm>
            <a:off x="2130936" y="4742379"/>
            <a:ext cx="1338828" cy="369332"/>
          </a:xfrm>
          <a:prstGeom prst="rect">
            <a:avLst/>
          </a:prstGeom>
        </p:spPr>
        <p:txBody>
          <a:bodyPr wrap="none">
            <a:spAutoFit/>
          </a:bodyPr>
          <a:lstStyle/>
          <a:p>
            <a:pPr algn="just"/>
            <a:r>
              <a:rPr lang="en-US" b="1" dirty="0">
                <a:latin typeface="Times New Roman" pitchFamily="18" charset="0"/>
                <a:cs typeface="Times New Roman" pitchFamily="18" charset="0"/>
              </a:rPr>
              <a:t>13. </a:t>
            </a:r>
            <a:r>
              <a:rPr lang="en-US" b="1" dirty="0" err="1">
                <a:latin typeface="Times New Roman" pitchFamily="18" charset="0"/>
                <a:cs typeface="Times New Roman" pitchFamily="18" charset="0"/>
              </a:rPr>
              <a:t>Huppah</a:t>
            </a:r>
            <a:endParaRPr lang="en-US" b="1" dirty="0">
              <a:latin typeface="Times New Roman" pitchFamily="18" charset="0"/>
              <a:cs typeface="Times New Roman" pitchFamily="18" charset="0"/>
            </a:endParaRPr>
          </a:p>
        </p:txBody>
      </p:sp>
      <p:sp>
        <p:nvSpPr>
          <p:cNvPr id="11" name="Rectangle 10"/>
          <p:cNvSpPr/>
          <p:nvPr/>
        </p:nvSpPr>
        <p:spPr>
          <a:xfrm>
            <a:off x="2130936" y="4160044"/>
            <a:ext cx="1146468" cy="369332"/>
          </a:xfrm>
          <a:prstGeom prst="rect">
            <a:avLst/>
          </a:prstGeom>
        </p:spPr>
        <p:txBody>
          <a:bodyPr wrap="none">
            <a:spAutoFit/>
          </a:bodyPr>
          <a:lstStyle/>
          <a:p>
            <a:pPr algn="just"/>
            <a:r>
              <a:rPr lang="en-US" b="1" dirty="0">
                <a:latin typeface="Times New Roman" pitchFamily="18" charset="0"/>
                <a:cs typeface="Times New Roman" pitchFamily="18" charset="0"/>
              </a:rPr>
              <a:t>12. </a:t>
            </a:r>
            <a:r>
              <a:rPr lang="en-US" b="1" dirty="0" err="1">
                <a:latin typeface="Times New Roman" pitchFamily="18" charset="0"/>
                <a:cs typeface="Times New Roman" pitchFamily="18" charset="0"/>
              </a:rPr>
              <a:t>Jakim</a:t>
            </a:r>
            <a:endParaRPr lang="en-US" b="1" dirty="0">
              <a:latin typeface="Times New Roman" pitchFamily="18" charset="0"/>
              <a:cs typeface="Times New Roman" pitchFamily="18" charset="0"/>
            </a:endParaRPr>
          </a:p>
        </p:txBody>
      </p:sp>
      <p:sp>
        <p:nvSpPr>
          <p:cNvPr id="15" name="Rectangle 14"/>
          <p:cNvSpPr/>
          <p:nvPr/>
        </p:nvSpPr>
        <p:spPr>
          <a:xfrm>
            <a:off x="2130936" y="3552151"/>
            <a:ext cx="1326069" cy="369332"/>
          </a:xfrm>
          <a:prstGeom prst="rect">
            <a:avLst/>
          </a:prstGeom>
        </p:spPr>
        <p:txBody>
          <a:bodyPr wrap="none">
            <a:spAutoFit/>
          </a:bodyPr>
          <a:lstStyle/>
          <a:p>
            <a:pPr algn="just"/>
            <a:r>
              <a:rPr lang="en-US" b="1" dirty="0">
                <a:latin typeface="Times New Roman" pitchFamily="18" charset="0"/>
                <a:cs typeface="Times New Roman" pitchFamily="18" charset="0"/>
              </a:rPr>
              <a:t>11. </a:t>
            </a:r>
            <a:r>
              <a:rPr lang="en-US" b="1" dirty="0" err="1">
                <a:latin typeface="Times New Roman" pitchFamily="18" charset="0"/>
                <a:cs typeface="Times New Roman" pitchFamily="18" charset="0"/>
              </a:rPr>
              <a:t>Eliashib</a:t>
            </a:r>
            <a:endParaRPr lang="en-US" b="1" dirty="0">
              <a:latin typeface="Times New Roman" pitchFamily="18" charset="0"/>
              <a:cs typeface="Times New Roman" pitchFamily="18" charset="0"/>
            </a:endParaRPr>
          </a:p>
        </p:txBody>
      </p:sp>
      <p:sp>
        <p:nvSpPr>
          <p:cNvPr id="19" name="Rectangle 18"/>
          <p:cNvSpPr/>
          <p:nvPr/>
        </p:nvSpPr>
        <p:spPr>
          <a:xfrm>
            <a:off x="2130936" y="2881709"/>
            <a:ext cx="1544012" cy="369332"/>
          </a:xfrm>
          <a:prstGeom prst="rect">
            <a:avLst/>
          </a:prstGeom>
        </p:spPr>
        <p:txBody>
          <a:bodyPr wrap="none">
            <a:spAutoFit/>
          </a:bodyPr>
          <a:lstStyle/>
          <a:p>
            <a:pPr algn="just"/>
            <a:r>
              <a:rPr lang="en-US" b="1" dirty="0">
                <a:latin typeface="Times New Roman" pitchFamily="18" charset="0"/>
                <a:cs typeface="Times New Roman" pitchFamily="18" charset="0"/>
              </a:rPr>
              <a:t>10. </a:t>
            </a:r>
            <a:r>
              <a:rPr lang="en-US" b="1" dirty="0" err="1">
                <a:latin typeface="Times New Roman" pitchFamily="18" charset="0"/>
                <a:cs typeface="Times New Roman" pitchFamily="18" charset="0"/>
              </a:rPr>
              <a:t>Shecaniah</a:t>
            </a:r>
            <a:endParaRPr lang="en-US" b="1" dirty="0">
              <a:latin typeface="Times New Roman" pitchFamily="18" charset="0"/>
              <a:cs typeface="Times New Roman" pitchFamily="18" charset="0"/>
            </a:endParaRPr>
          </a:p>
        </p:txBody>
      </p:sp>
      <p:sp>
        <p:nvSpPr>
          <p:cNvPr id="32" name="Rectangle 31"/>
          <p:cNvSpPr/>
          <p:nvPr/>
        </p:nvSpPr>
        <p:spPr>
          <a:xfrm>
            <a:off x="3717092" y="6343650"/>
            <a:ext cx="1304157" cy="83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30"/>
          <p:cNvSpPr txBox="1"/>
          <p:nvPr/>
        </p:nvSpPr>
        <p:spPr>
          <a:xfrm>
            <a:off x="944557" y="2077006"/>
            <a:ext cx="371168" cy="184666"/>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4208</a:t>
            </a:r>
            <a:endParaRPr lang="en-US" sz="1200" b="1" dirty="0"/>
          </a:p>
        </p:txBody>
      </p:sp>
    </p:spTree>
    <p:extLst>
      <p:ext uri="{BB962C8B-B14F-4D97-AF65-F5344CB8AC3E}">
        <p14:creationId xmlns:p14="http://schemas.microsoft.com/office/powerpoint/2010/main" val="201708904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82"/>
                                        </p:tgtEl>
                                      </p:cBhvr>
                                    </p:animEffect>
                                    <p:set>
                                      <p:cBhvr>
                                        <p:cTn id="12" dur="1" fill="hold">
                                          <p:stCondLst>
                                            <p:cond delay="499"/>
                                          </p:stCondLst>
                                        </p:cTn>
                                        <p:tgtEl>
                                          <p:spTgt spid="82"/>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37"/>
                                        </p:tgtEl>
                                      </p:cBhvr>
                                    </p:animEffect>
                                    <p:set>
                                      <p:cBhvr>
                                        <p:cTn id="44"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711" y="565707"/>
            <a:ext cx="3256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Rabbi </a:t>
            </a:r>
            <a:r>
              <a:rPr lang="en-US" sz="1200" b="1" dirty="0" err="1" smtClean="0">
                <a:latin typeface="Times New Roman" pitchFamily="18" charset="0"/>
                <a:cs typeface="Times New Roman" pitchFamily="18" charset="0"/>
              </a:rPr>
              <a:t>Yose</a:t>
            </a:r>
            <a:r>
              <a:rPr lang="en-US" sz="1200" b="1" dirty="0" smtClean="0">
                <a:latin typeface="Times New Roman" pitchFamily="18" charset="0"/>
                <a:cs typeface="Times New Roman" pitchFamily="18" charset="0"/>
              </a:rPr>
              <a:t> Ben Halaphta said, “the course of Jehoiarib was on duty on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for the year that the second temple was destroyed.</a:t>
            </a:r>
            <a:endParaRPr lang="en-US" sz="1200" b="1" dirty="0">
              <a:latin typeface="Times New Roman" pitchFamily="18" charset="0"/>
              <a:cs typeface="Times New Roman" pitchFamily="18" charset="0"/>
            </a:endParaRPr>
          </a:p>
        </p:txBody>
      </p:sp>
      <p:sp>
        <p:nvSpPr>
          <p:cNvPr id="10" name="Rectangle 9"/>
          <p:cNvSpPr/>
          <p:nvPr/>
        </p:nvSpPr>
        <p:spPr>
          <a:xfrm>
            <a:off x="7559531" y="888872"/>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871055"/>
            <a:ext cx="6219344" cy="460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Arrow Connector 58"/>
          <p:cNvCxnSpPr>
            <a:endCxn id="2" idx="1"/>
          </p:cNvCxnSpPr>
          <p:nvPr/>
        </p:nvCxnSpPr>
        <p:spPr>
          <a:xfrm flipH="1">
            <a:off x="5786547" y="3251041"/>
            <a:ext cx="1772995" cy="2015322"/>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58"/>
          <p:cNvCxnSpPr>
            <a:endCxn id="4" idx="3"/>
          </p:cNvCxnSpPr>
          <p:nvPr/>
        </p:nvCxnSpPr>
        <p:spPr>
          <a:xfrm flipH="1">
            <a:off x="3469764" y="3066375"/>
            <a:ext cx="4089779" cy="2553375"/>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58"/>
          <p:cNvCxnSpPr>
            <a:endCxn id="13" idx="3"/>
          </p:cNvCxnSpPr>
          <p:nvPr/>
        </p:nvCxnSpPr>
        <p:spPr>
          <a:xfrm flipH="1">
            <a:off x="3457004" y="2867025"/>
            <a:ext cx="4102540" cy="2105025"/>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58"/>
          <p:cNvCxnSpPr>
            <a:endCxn id="18" idx="3"/>
          </p:cNvCxnSpPr>
          <p:nvPr/>
        </p:nvCxnSpPr>
        <p:spPr>
          <a:xfrm flipH="1">
            <a:off x="3559532" y="2705100"/>
            <a:ext cx="4000012" cy="1637962"/>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58"/>
          <p:cNvCxnSpPr/>
          <p:nvPr/>
        </p:nvCxnSpPr>
        <p:spPr>
          <a:xfrm flipH="1">
            <a:off x="3559532" y="2495550"/>
            <a:ext cx="4000000" cy="1209477"/>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59967" y="6381750"/>
            <a:ext cx="1304157" cy="83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5400000">
            <a:off x="5014541" y="5853703"/>
            <a:ext cx="1544012" cy="369332"/>
          </a:xfrm>
          <a:prstGeom prst="rect">
            <a:avLst/>
          </a:prstGeom>
        </p:spPr>
        <p:txBody>
          <a:bodyPr wrap="none">
            <a:spAutoFit/>
          </a:bodyPr>
          <a:lstStyle/>
          <a:p>
            <a:pPr algn="just"/>
            <a:r>
              <a:rPr lang="en-US" b="1" dirty="0">
                <a:latin typeface="Times New Roman" pitchFamily="18" charset="0"/>
                <a:cs typeface="Times New Roman" pitchFamily="18" charset="0"/>
              </a:rPr>
              <a:t>10. </a:t>
            </a:r>
            <a:r>
              <a:rPr lang="en-US" b="1" dirty="0" err="1">
                <a:latin typeface="Times New Roman" pitchFamily="18" charset="0"/>
                <a:cs typeface="Times New Roman" pitchFamily="18" charset="0"/>
              </a:rPr>
              <a:t>Shecaniah</a:t>
            </a:r>
            <a:endParaRPr lang="en-US" b="1" dirty="0">
              <a:latin typeface="Times New Roman" pitchFamily="18" charset="0"/>
              <a:cs typeface="Times New Roman" pitchFamily="18" charset="0"/>
            </a:endParaRPr>
          </a:p>
        </p:txBody>
      </p:sp>
      <p:sp>
        <p:nvSpPr>
          <p:cNvPr id="4" name="Rectangle 3"/>
          <p:cNvSpPr/>
          <p:nvPr/>
        </p:nvSpPr>
        <p:spPr>
          <a:xfrm>
            <a:off x="2374592" y="5435084"/>
            <a:ext cx="1095172" cy="369332"/>
          </a:xfrm>
          <a:prstGeom prst="rect">
            <a:avLst/>
          </a:prstGeom>
        </p:spPr>
        <p:txBody>
          <a:bodyPr wrap="none">
            <a:spAutoFit/>
          </a:bodyPr>
          <a:lstStyle/>
          <a:p>
            <a:pPr algn="just"/>
            <a:r>
              <a:rPr lang="en-US" b="1" dirty="0">
                <a:latin typeface="Times New Roman" pitchFamily="18" charset="0"/>
                <a:cs typeface="Times New Roman" pitchFamily="18" charset="0"/>
              </a:rPr>
              <a:t>9. </a:t>
            </a:r>
            <a:r>
              <a:rPr lang="en-US" b="1" dirty="0" err="1">
                <a:latin typeface="Times New Roman" pitchFamily="18" charset="0"/>
                <a:cs typeface="Times New Roman" pitchFamily="18" charset="0"/>
              </a:rPr>
              <a:t>Jeshua</a:t>
            </a:r>
            <a:endParaRPr lang="en-US" b="1" dirty="0">
              <a:latin typeface="Times New Roman" pitchFamily="18" charset="0"/>
              <a:cs typeface="Times New Roman" pitchFamily="18" charset="0"/>
            </a:endParaRPr>
          </a:p>
        </p:txBody>
      </p:sp>
      <p:sp>
        <p:nvSpPr>
          <p:cNvPr id="13" name="Rectangle 12"/>
          <p:cNvSpPr/>
          <p:nvPr/>
        </p:nvSpPr>
        <p:spPr>
          <a:xfrm>
            <a:off x="2374592" y="4787384"/>
            <a:ext cx="1082412" cy="369332"/>
          </a:xfrm>
          <a:prstGeom prst="rect">
            <a:avLst/>
          </a:prstGeom>
        </p:spPr>
        <p:txBody>
          <a:bodyPr wrap="none">
            <a:spAutoFit/>
          </a:bodyPr>
          <a:lstStyle/>
          <a:p>
            <a:pPr algn="just"/>
            <a:r>
              <a:rPr lang="en-US" b="1" dirty="0">
                <a:latin typeface="Times New Roman" pitchFamily="18" charset="0"/>
                <a:cs typeface="Times New Roman" pitchFamily="18" charset="0"/>
              </a:rPr>
              <a:t>8. Abijah</a:t>
            </a:r>
          </a:p>
        </p:txBody>
      </p:sp>
      <p:sp>
        <p:nvSpPr>
          <p:cNvPr id="18" name="Rectangle 17"/>
          <p:cNvSpPr/>
          <p:nvPr/>
        </p:nvSpPr>
        <p:spPr>
          <a:xfrm>
            <a:off x="2374592" y="4158396"/>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7. </a:t>
            </a:r>
            <a:r>
              <a:rPr lang="en-US" b="1" dirty="0" err="1">
                <a:latin typeface="Times New Roman" pitchFamily="18" charset="0"/>
                <a:cs typeface="Times New Roman" pitchFamily="18" charset="0"/>
              </a:rPr>
              <a:t>Hakkoz</a:t>
            </a:r>
            <a:endParaRPr lang="en-US" b="1" dirty="0">
              <a:latin typeface="Times New Roman" pitchFamily="18" charset="0"/>
              <a:cs typeface="Times New Roman" pitchFamily="18" charset="0"/>
            </a:endParaRPr>
          </a:p>
        </p:txBody>
      </p:sp>
      <p:sp>
        <p:nvSpPr>
          <p:cNvPr id="22" name="Rectangle 21"/>
          <p:cNvSpPr/>
          <p:nvPr/>
        </p:nvSpPr>
        <p:spPr>
          <a:xfrm>
            <a:off x="2374592" y="3520361"/>
            <a:ext cx="1274708" cy="369332"/>
          </a:xfrm>
          <a:prstGeom prst="rect">
            <a:avLst/>
          </a:prstGeom>
        </p:spPr>
        <p:txBody>
          <a:bodyPr wrap="none">
            <a:spAutoFit/>
          </a:bodyPr>
          <a:lstStyle/>
          <a:p>
            <a:pPr algn="just"/>
            <a:r>
              <a:rPr lang="en-US" b="1" dirty="0">
                <a:latin typeface="Times New Roman" pitchFamily="18" charset="0"/>
                <a:cs typeface="Times New Roman" pitchFamily="18" charset="0"/>
              </a:rPr>
              <a:t>6. </a:t>
            </a:r>
            <a:r>
              <a:rPr lang="en-US" b="1" dirty="0" err="1">
                <a:latin typeface="Times New Roman" pitchFamily="18" charset="0"/>
                <a:cs typeface="Times New Roman" pitchFamily="18" charset="0"/>
              </a:rPr>
              <a:t>Mijamin</a:t>
            </a:r>
            <a:endParaRPr lang="en-US" b="1" dirty="0">
              <a:latin typeface="Times New Roman" pitchFamily="18" charset="0"/>
              <a:cs typeface="Times New Roman" pitchFamily="18" charset="0"/>
            </a:endParaRPr>
          </a:p>
        </p:txBody>
      </p:sp>
      <p:sp>
        <p:nvSpPr>
          <p:cNvPr id="26" name="Rectangle 25"/>
          <p:cNvSpPr/>
          <p:nvPr/>
        </p:nvSpPr>
        <p:spPr>
          <a:xfrm>
            <a:off x="4441012" y="2820372"/>
            <a:ext cx="1428596" cy="369332"/>
          </a:xfrm>
          <a:prstGeom prst="rect">
            <a:avLst/>
          </a:prstGeom>
        </p:spPr>
        <p:txBody>
          <a:bodyPr wrap="none">
            <a:spAutoFit/>
          </a:bodyPr>
          <a:lstStyle/>
          <a:p>
            <a:pPr algn="just"/>
            <a:r>
              <a:rPr lang="en-US" b="1" dirty="0">
                <a:latin typeface="Times New Roman" pitchFamily="18" charset="0"/>
                <a:cs typeface="Times New Roman" pitchFamily="18" charset="0"/>
              </a:rPr>
              <a:t>5. </a:t>
            </a:r>
            <a:r>
              <a:rPr lang="en-US" b="1" dirty="0" err="1">
                <a:latin typeface="Times New Roman" pitchFamily="18" charset="0"/>
                <a:cs typeface="Times New Roman" pitchFamily="18" charset="0"/>
              </a:rPr>
              <a:t>Malchijah</a:t>
            </a:r>
            <a:endParaRPr lang="en-US" b="1" dirty="0">
              <a:latin typeface="Times New Roman" pitchFamily="18" charset="0"/>
              <a:cs typeface="Times New Roman" pitchFamily="18" charset="0"/>
            </a:endParaRPr>
          </a:p>
        </p:txBody>
      </p:sp>
      <p:cxnSp>
        <p:nvCxnSpPr>
          <p:cNvPr id="35" name="Straight Arrow Connector 58"/>
          <p:cNvCxnSpPr/>
          <p:nvPr/>
        </p:nvCxnSpPr>
        <p:spPr>
          <a:xfrm flipH="1">
            <a:off x="5786547" y="2314575"/>
            <a:ext cx="1772984" cy="690464"/>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37710" y="2281545"/>
            <a:ext cx="3256783"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Notice that Abijah has its first service here.  All divisions have at least two services per year. We know that John the Immerser was conceived after the second service, and not the first service.  This is because John’s birth is linked to Yeshua’s birth in the fall by the Revelation sign and the fact that he was half a year older than Messiah.</a:t>
            </a:r>
            <a:endParaRPr lang="en-US" sz="1200" b="1" dirty="0">
              <a:latin typeface="Times New Roman" pitchFamily="18" charset="0"/>
              <a:cs typeface="Times New Roman" pitchFamily="18" charset="0"/>
            </a:endParaRPr>
          </a:p>
        </p:txBody>
      </p:sp>
      <p:cxnSp>
        <p:nvCxnSpPr>
          <p:cNvPr id="39" name="Straight Arrow Connector 58"/>
          <p:cNvCxnSpPr>
            <a:stCxn id="38" idx="2"/>
            <a:endCxn id="13" idx="1"/>
          </p:cNvCxnSpPr>
          <p:nvPr/>
        </p:nvCxnSpPr>
        <p:spPr>
          <a:xfrm rot="16200000" flipH="1">
            <a:off x="1509925" y="4107382"/>
            <a:ext cx="1120845" cy="608490"/>
          </a:xfrm>
          <a:prstGeom prst="curvedConnector2">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30"/>
          <p:cNvSpPr txBox="1"/>
          <p:nvPr/>
        </p:nvSpPr>
        <p:spPr>
          <a:xfrm>
            <a:off x="959797" y="1962706"/>
            <a:ext cx="371168" cy="184666"/>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4208</a:t>
            </a:r>
            <a:endParaRPr lang="en-US" sz="1200" b="1" dirty="0"/>
          </a:p>
        </p:txBody>
      </p:sp>
    </p:spTree>
    <p:extLst>
      <p:ext uri="{BB962C8B-B14F-4D97-AF65-F5344CB8AC3E}">
        <p14:creationId xmlns:p14="http://schemas.microsoft.com/office/powerpoint/2010/main" val="318388116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82"/>
                                        </p:tgtEl>
                                      </p:cBhvr>
                                    </p:animEffect>
                                    <p:set>
                                      <p:cBhvr>
                                        <p:cTn id="12" dur="1" fill="hold">
                                          <p:stCondLst>
                                            <p:cond delay="499"/>
                                          </p:stCondLst>
                                        </p:cTn>
                                        <p:tgtEl>
                                          <p:spTgt spid="82"/>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37"/>
                                        </p:tgtEl>
                                      </p:cBhvr>
                                    </p:animEffect>
                                    <p:set>
                                      <p:cBhvr>
                                        <p:cTn id="44" dur="1" fill="hold">
                                          <p:stCondLst>
                                            <p:cond delay="499"/>
                                          </p:stCondLst>
                                        </p:cTn>
                                        <p:tgtEl>
                                          <p:spTgt spid="37"/>
                                        </p:tgtEl>
                                        <p:attrNameLst>
                                          <p:attrName>style.visibility</p:attrName>
                                        </p:attrNameLst>
                                      </p:cBhvr>
                                      <p:to>
                                        <p:strVal val="hidden"/>
                                      </p:to>
                                    </p:set>
                                  </p:childTnLst>
                                </p:cTn>
                              </p:par>
                              <p:par>
                                <p:cTn id="45" presetID="22" presetClass="entr" presetSubtype="2"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right)">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nodeType="clickEffect">
                                  <p:stCondLst>
                                    <p:cond delay="0"/>
                                  </p:stCondLst>
                                  <p:childTnLst>
                                    <p:animEffect transition="out" filter="wipe(down)">
                                      <p:cBhvr>
                                        <p:cTn id="51" dur="500"/>
                                        <p:tgtEl>
                                          <p:spTgt spid="35"/>
                                        </p:tgtEl>
                                      </p:cBhvr>
                                    </p:animEffect>
                                    <p:set>
                                      <p:cBhvr>
                                        <p:cTn id="52" dur="1" fill="hold">
                                          <p:stCondLst>
                                            <p:cond delay="499"/>
                                          </p:stCondLst>
                                        </p:cTn>
                                        <p:tgtEl>
                                          <p:spTgt spid="35"/>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up)">
                                      <p:cBhvr>
                                        <p:cTn id="5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711" y="565707"/>
            <a:ext cx="32567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Rabbi </a:t>
            </a:r>
            <a:r>
              <a:rPr lang="en-US" sz="1200" b="1" dirty="0" err="1" smtClean="0">
                <a:latin typeface="Times New Roman" pitchFamily="18" charset="0"/>
                <a:cs typeface="Times New Roman" pitchFamily="18" charset="0"/>
              </a:rPr>
              <a:t>Yose</a:t>
            </a:r>
            <a:r>
              <a:rPr lang="en-US" sz="1200" b="1" dirty="0" smtClean="0">
                <a:latin typeface="Times New Roman" pitchFamily="18" charset="0"/>
                <a:cs typeface="Times New Roman" pitchFamily="18" charset="0"/>
              </a:rPr>
              <a:t> Ben Halaphta said, “the course of Jehoiarib was on duty on </a:t>
            </a:r>
            <a:r>
              <a:rPr lang="en-US" sz="1200" b="1" dirty="0" err="1" smtClean="0">
                <a:latin typeface="Times New Roman" pitchFamily="18" charset="0"/>
                <a:cs typeface="Times New Roman" pitchFamily="18" charset="0"/>
              </a:rPr>
              <a:t>Ab</a:t>
            </a:r>
            <a:r>
              <a:rPr lang="en-US" sz="1200" b="1" dirty="0" smtClean="0">
                <a:latin typeface="Times New Roman" pitchFamily="18" charset="0"/>
                <a:cs typeface="Times New Roman" pitchFamily="18" charset="0"/>
              </a:rPr>
              <a:t> 9” for the year that the second temple was destroyed.</a:t>
            </a:r>
            <a:endParaRPr lang="en-US" sz="1200" b="1" dirty="0">
              <a:latin typeface="Times New Roman" pitchFamily="18" charset="0"/>
              <a:cs typeface="Times New Roman" pitchFamily="18" charset="0"/>
            </a:endParaRPr>
          </a:p>
        </p:txBody>
      </p:sp>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17663"/>
            <a:ext cx="6334125" cy="465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Arrow Connector 58"/>
          <p:cNvCxnSpPr>
            <a:endCxn id="3" idx="3"/>
          </p:cNvCxnSpPr>
          <p:nvPr/>
        </p:nvCxnSpPr>
        <p:spPr>
          <a:xfrm flipH="1">
            <a:off x="4548129" y="2314575"/>
            <a:ext cx="3011415" cy="3299341"/>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58"/>
          <p:cNvCxnSpPr>
            <a:endCxn id="8" idx="3"/>
          </p:cNvCxnSpPr>
          <p:nvPr/>
        </p:nvCxnSpPr>
        <p:spPr>
          <a:xfrm flipH="1">
            <a:off x="4240353" y="2114550"/>
            <a:ext cx="3319191" cy="278130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58"/>
          <p:cNvCxnSpPr>
            <a:endCxn id="12" idx="3"/>
          </p:cNvCxnSpPr>
          <p:nvPr/>
        </p:nvCxnSpPr>
        <p:spPr>
          <a:xfrm flipH="1">
            <a:off x="4189057" y="1933575"/>
            <a:ext cx="3370487" cy="2396608"/>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58"/>
          <p:cNvCxnSpPr>
            <a:endCxn id="16" idx="3"/>
          </p:cNvCxnSpPr>
          <p:nvPr/>
        </p:nvCxnSpPr>
        <p:spPr>
          <a:xfrm flipH="1">
            <a:off x="4304473" y="1817663"/>
            <a:ext cx="3255071" cy="1796003"/>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58"/>
          <p:cNvCxnSpPr>
            <a:endCxn id="21" idx="3"/>
          </p:cNvCxnSpPr>
          <p:nvPr/>
        </p:nvCxnSpPr>
        <p:spPr>
          <a:xfrm flipH="1">
            <a:off x="4746146" y="1676400"/>
            <a:ext cx="2813398" cy="1356835"/>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926642" y="6362700"/>
            <a:ext cx="1304157" cy="83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19533" y="5429250"/>
            <a:ext cx="1428596" cy="369332"/>
          </a:xfrm>
          <a:prstGeom prst="rect">
            <a:avLst/>
          </a:prstGeom>
        </p:spPr>
        <p:txBody>
          <a:bodyPr wrap="none">
            <a:spAutoFit/>
          </a:bodyPr>
          <a:lstStyle/>
          <a:p>
            <a:pPr algn="just"/>
            <a:r>
              <a:rPr lang="en-US" b="1" dirty="0">
                <a:latin typeface="Times New Roman" pitchFamily="18" charset="0"/>
                <a:cs typeface="Times New Roman" pitchFamily="18" charset="0"/>
              </a:rPr>
              <a:t>5. </a:t>
            </a:r>
            <a:r>
              <a:rPr lang="en-US" b="1" dirty="0" err="1">
                <a:latin typeface="Times New Roman" pitchFamily="18" charset="0"/>
                <a:cs typeface="Times New Roman" pitchFamily="18" charset="0"/>
              </a:rPr>
              <a:t>Malchijah</a:t>
            </a:r>
            <a:endParaRPr lang="en-US" b="1" dirty="0">
              <a:latin typeface="Times New Roman" pitchFamily="18" charset="0"/>
              <a:cs typeface="Times New Roman" pitchFamily="18" charset="0"/>
            </a:endParaRPr>
          </a:p>
        </p:txBody>
      </p:sp>
      <p:sp>
        <p:nvSpPr>
          <p:cNvPr id="8" name="Rectangle 7"/>
          <p:cNvSpPr/>
          <p:nvPr/>
        </p:nvSpPr>
        <p:spPr>
          <a:xfrm>
            <a:off x="3119533" y="4711184"/>
            <a:ext cx="1120820" cy="369332"/>
          </a:xfrm>
          <a:prstGeom prst="rect">
            <a:avLst/>
          </a:prstGeom>
        </p:spPr>
        <p:txBody>
          <a:bodyPr wrap="none">
            <a:spAutoFit/>
          </a:bodyPr>
          <a:lstStyle/>
          <a:p>
            <a:pPr algn="just"/>
            <a:r>
              <a:rPr lang="en-US" b="1" dirty="0">
                <a:latin typeface="Times New Roman" pitchFamily="18" charset="0"/>
                <a:cs typeface="Times New Roman" pitchFamily="18" charset="0"/>
              </a:rPr>
              <a:t>4. </a:t>
            </a:r>
            <a:r>
              <a:rPr lang="en-US" b="1" dirty="0" err="1">
                <a:latin typeface="Times New Roman" pitchFamily="18" charset="0"/>
                <a:cs typeface="Times New Roman" pitchFamily="18" charset="0"/>
              </a:rPr>
              <a:t>Seorim</a:t>
            </a:r>
            <a:endParaRPr lang="en-US" b="1" dirty="0">
              <a:latin typeface="Times New Roman" pitchFamily="18" charset="0"/>
              <a:cs typeface="Times New Roman" pitchFamily="18" charset="0"/>
            </a:endParaRPr>
          </a:p>
        </p:txBody>
      </p:sp>
      <p:sp>
        <p:nvSpPr>
          <p:cNvPr id="12" name="Rectangle 11"/>
          <p:cNvSpPr/>
          <p:nvPr/>
        </p:nvSpPr>
        <p:spPr>
          <a:xfrm>
            <a:off x="3119533" y="4145517"/>
            <a:ext cx="1069524" cy="369332"/>
          </a:xfrm>
          <a:prstGeom prst="rect">
            <a:avLst/>
          </a:prstGeom>
        </p:spPr>
        <p:txBody>
          <a:bodyPr wrap="none">
            <a:spAutoFit/>
          </a:bodyPr>
          <a:lstStyle/>
          <a:p>
            <a:pPr algn="just"/>
            <a:r>
              <a:rPr lang="en-US" b="1" dirty="0">
                <a:latin typeface="Times New Roman" pitchFamily="18" charset="0"/>
                <a:cs typeface="Times New Roman" pitchFamily="18" charset="0"/>
              </a:rPr>
              <a:t>3. </a:t>
            </a:r>
            <a:r>
              <a:rPr lang="en-US" b="1" dirty="0" err="1">
                <a:latin typeface="Times New Roman" pitchFamily="18" charset="0"/>
                <a:cs typeface="Times New Roman" pitchFamily="18" charset="0"/>
              </a:rPr>
              <a:t>Harim</a:t>
            </a:r>
            <a:endParaRPr lang="en-US" b="1" dirty="0">
              <a:latin typeface="Times New Roman" pitchFamily="18" charset="0"/>
              <a:cs typeface="Times New Roman" pitchFamily="18" charset="0"/>
            </a:endParaRPr>
          </a:p>
        </p:txBody>
      </p:sp>
      <p:sp>
        <p:nvSpPr>
          <p:cNvPr id="16" name="Rectangle 15"/>
          <p:cNvSpPr/>
          <p:nvPr/>
        </p:nvSpPr>
        <p:spPr>
          <a:xfrm>
            <a:off x="3119533" y="3429000"/>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Jedaiah</a:t>
            </a:r>
            <a:endParaRPr lang="en-US" b="1" dirty="0">
              <a:latin typeface="Times New Roman" pitchFamily="18" charset="0"/>
              <a:cs typeface="Times New Roman" pitchFamily="18" charset="0"/>
            </a:endParaRPr>
          </a:p>
        </p:txBody>
      </p:sp>
      <p:sp>
        <p:nvSpPr>
          <p:cNvPr id="21" name="Rectangle 20"/>
          <p:cNvSpPr/>
          <p:nvPr/>
        </p:nvSpPr>
        <p:spPr>
          <a:xfrm>
            <a:off x="3394494" y="2848569"/>
            <a:ext cx="1351652" cy="369332"/>
          </a:xfrm>
          <a:prstGeom prst="rect">
            <a:avLst/>
          </a:prstGeom>
          <a:solidFill>
            <a:schemeClr val="bg1"/>
          </a:solidFill>
        </p:spPr>
        <p:txBody>
          <a:bodyPr wrap="none">
            <a:spAutoFit/>
          </a:bodyPr>
          <a:lstStyle/>
          <a:p>
            <a:pPr algn="just"/>
            <a:r>
              <a:rPr lang="en-US" b="1" dirty="0">
                <a:latin typeface="Times New Roman" pitchFamily="18" charset="0"/>
                <a:cs typeface="Times New Roman" pitchFamily="18" charset="0"/>
              </a:rPr>
              <a:t>1. Jehoiarib</a:t>
            </a:r>
          </a:p>
        </p:txBody>
      </p:sp>
      <p:sp>
        <p:nvSpPr>
          <p:cNvPr id="40" name="Rectangle 39"/>
          <p:cNvSpPr/>
          <p:nvPr/>
        </p:nvSpPr>
        <p:spPr>
          <a:xfrm>
            <a:off x="0" y="3880187"/>
            <a:ext cx="284043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We now see that </a:t>
            </a:r>
            <a:r>
              <a:rPr lang="en-US" sz="1200" b="1" dirty="0" err="1" smtClean="0">
                <a:latin typeface="Times New Roman" pitchFamily="18" charset="0"/>
                <a:cs typeface="Times New Roman" pitchFamily="18" charset="0"/>
              </a:rPr>
              <a:t>Jehoiarib’s</a:t>
            </a:r>
            <a:r>
              <a:rPr lang="en-US" sz="1200" b="1" dirty="0" smtClean="0">
                <a:latin typeface="Times New Roman" pitchFamily="18" charset="0"/>
                <a:cs typeface="Times New Roman" pitchFamily="18" charset="0"/>
              </a:rPr>
              <a:t> duty began on the Sabbath before Tishri 1, confirming that the priestly divisions began their rotations at this point.</a:t>
            </a:r>
            <a:endParaRPr lang="en-US" sz="1200" b="1" dirty="0">
              <a:latin typeface="Times New Roman" pitchFamily="18" charset="0"/>
              <a:cs typeface="Times New Roman" pitchFamily="18" charset="0"/>
            </a:endParaRPr>
          </a:p>
        </p:txBody>
      </p:sp>
      <p:cxnSp>
        <p:nvCxnSpPr>
          <p:cNvPr id="41" name="Straight Arrow Connector 58"/>
          <p:cNvCxnSpPr>
            <a:stCxn id="40" idx="3"/>
            <a:endCxn id="21" idx="2"/>
          </p:cNvCxnSpPr>
          <p:nvPr/>
        </p:nvCxnSpPr>
        <p:spPr>
          <a:xfrm flipV="1">
            <a:off x="2840430" y="3217901"/>
            <a:ext cx="1229890" cy="1077785"/>
          </a:xfrm>
          <a:prstGeom prst="curvedConnector2">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58"/>
          <p:cNvCxnSpPr/>
          <p:nvPr/>
        </p:nvCxnSpPr>
        <p:spPr>
          <a:xfrm flipH="1">
            <a:off x="137711" y="3033235"/>
            <a:ext cx="3256784" cy="0"/>
          </a:xfrm>
          <a:prstGeom prst="straightConnector1">
            <a:avLst/>
          </a:prstGeom>
          <a:ln w="381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30"/>
          <p:cNvSpPr txBox="1"/>
          <p:nvPr/>
        </p:nvSpPr>
        <p:spPr>
          <a:xfrm>
            <a:off x="990277" y="1886506"/>
            <a:ext cx="371168" cy="184666"/>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4208</a:t>
            </a:r>
            <a:endParaRPr lang="en-US" sz="1200" b="1" dirty="0"/>
          </a:p>
        </p:txBody>
      </p:sp>
    </p:spTree>
    <p:extLst>
      <p:ext uri="{BB962C8B-B14F-4D97-AF65-F5344CB8AC3E}">
        <p14:creationId xmlns:p14="http://schemas.microsoft.com/office/powerpoint/2010/main" val="154919634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82"/>
                                        </p:tgtEl>
                                      </p:cBhvr>
                                    </p:animEffect>
                                    <p:set>
                                      <p:cBhvr>
                                        <p:cTn id="12" dur="1" fill="hold">
                                          <p:stCondLst>
                                            <p:cond delay="499"/>
                                          </p:stCondLst>
                                        </p:cTn>
                                        <p:tgtEl>
                                          <p:spTgt spid="82"/>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37"/>
                                        </p:tgtEl>
                                      </p:cBhvr>
                                    </p:animEffect>
                                    <p:set>
                                      <p:cBhvr>
                                        <p:cTn id="44" dur="1" fill="hold">
                                          <p:stCondLst>
                                            <p:cond delay="499"/>
                                          </p:stCondLst>
                                        </p:cTn>
                                        <p:tgtEl>
                                          <p:spTgt spid="37"/>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childTnLst>
                          </p:cTn>
                        </p:par>
                        <p:par>
                          <p:cTn id="52" fill="hold">
                            <p:stCondLst>
                              <p:cond delay="1000"/>
                            </p:stCondLst>
                            <p:childTnLst>
                              <p:par>
                                <p:cTn id="53" presetID="22" presetClass="entr" presetSubtype="2"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right)">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2485" y="3273423"/>
            <a:ext cx="4853389"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Qumran cult also began the priestly divisions with Tishri at the beginning of their cycles. What you have seen here is an astronomical demonstration of the truth of Rabbi </a:t>
            </a:r>
            <a:r>
              <a:rPr lang="en-US" sz="1200" b="1" dirty="0" err="1" smtClean="0">
                <a:latin typeface="Times New Roman" pitchFamily="18" charset="0"/>
                <a:cs typeface="Times New Roman" pitchFamily="18" charset="0"/>
              </a:rPr>
              <a:t>Halaphta’s</a:t>
            </a:r>
            <a:r>
              <a:rPr lang="en-US" sz="1200" b="1" dirty="0" smtClean="0">
                <a:latin typeface="Times New Roman" pitchFamily="18" charset="0"/>
                <a:cs typeface="Times New Roman" pitchFamily="18" charset="0"/>
              </a:rPr>
              <a:t> statement that the course of Jehoiarib was on duty on Av 9, the first day of the week, in AD 70, the year when the second temple was destroyed.</a:t>
            </a:r>
          </a:p>
        </p:txBody>
      </p:sp>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sp>
        <p:nvSpPr>
          <p:cNvPr id="20" name="Rectangle 19"/>
          <p:cNvSpPr/>
          <p:nvPr/>
        </p:nvSpPr>
        <p:spPr>
          <a:xfrm>
            <a:off x="1756960" y="4623980"/>
            <a:ext cx="4853389"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Rabbi could not have guessed. He would have to know that Av 9 was a Sunday. There is a 1/7 chance of guessing this.  He would have to know that the year was leap year. There was only a 1/3 chance of guessing this.  He misleads us in Seder Olam that the year of the destruction is AD 69 (so he can synchronize it with the Sabbatical year for his Daniel 9 heresy), but in this case he gives us correct information for the actual year of the destruction AD 70.</a:t>
            </a:r>
          </a:p>
        </p:txBody>
      </p:sp>
      <p:sp>
        <p:nvSpPr>
          <p:cNvPr id="22" name="Rectangle 21"/>
          <p:cNvSpPr/>
          <p:nvPr/>
        </p:nvSpPr>
        <p:spPr>
          <a:xfrm>
            <a:off x="3495675" y="1223555"/>
            <a:ext cx="3771899"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Even supposing the Rabbi was smart enough to dig back into history to calculate the matter, to the Jews his statement the same as saying the priestly courses  begin in Tishri.  For it is obvious that counting backward from Av 9 for course 1 does not put the first course in Nisan!</a:t>
            </a:r>
          </a:p>
        </p:txBody>
      </p:sp>
    </p:spTree>
    <p:extLst>
      <p:ext uri="{BB962C8B-B14F-4D97-AF65-F5344CB8AC3E}">
        <p14:creationId xmlns:p14="http://schemas.microsoft.com/office/powerpoint/2010/main" val="8428735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0" grpId="1"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832785" y="159502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sp>
        <p:nvSpPr>
          <p:cNvPr id="22" name="Rectangle 21"/>
          <p:cNvSpPr/>
          <p:nvPr/>
        </p:nvSpPr>
        <p:spPr>
          <a:xfrm>
            <a:off x="139555" y="3995678"/>
            <a:ext cx="7600950"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Further, we see that the synchronization of courses only works if the Passover festival in AD 70, and the Tabernacles festival in AD 69 does NOT interrupt the regular order of the divisions.  Others have suggested that the festival weeks pushed the timing of the divisions forward by skipping festival weeks. In some cases this is up to three weeks!  They do this because their chronological theories of Messiah’s birth require it!</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However, since the feasts do not synchronize with the week, such a suggestion leads to a chaotic scheduling problem of what to do with the divisions whose service is interrupted at half a week.  It is plainly evident that quitting in the middle of a week makes no sense.  The duties of the regular divisions were scheduled weekly because of weekly Sabbath offerings.</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The other courses only joined them to carry out the extra offerings of the feast days and the extra work.  The regular division carried on with the regular weekly services.</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To think otherwise is not to serve the Almighty with out minds.  And it is also to suppose that the priests, who are supposed to show forth knowledge, were brainless idiots when it came to orderly schedules.</a:t>
            </a:r>
          </a:p>
        </p:txBody>
      </p:sp>
    </p:spTree>
    <p:extLst>
      <p:ext uri="{BB962C8B-B14F-4D97-AF65-F5344CB8AC3E}">
        <p14:creationId xmlns:p14="http://schemas.microsoft.com/office/powerpoint/2010/main" val="569718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sp>
        <p:nvSpPr>
          <p:cNvPr id="22" name="Rectangle 21"/>
          <p:cNvSpPr/>
          <p:nvPr/>
        </p:nvSpPr>
        <p:spPr>
          <a:xfrm>
            <a:off x="266700" y="4292598"/>
            <a:ext cx="5648325"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Now we will take this bit of information and show that starting the courses the Sabbath before Tishri 1 greatly favors 2 BC over 3 BC.  I will suppose here that Messiah was born in 3 BC, and then will show by consequence of this 3 BC supposition that an unreasonable situation results. We will use as many time gaps as are reasonable between annunciations and the respective conceptions of </a:t>
            </a:r>
            <a:r>
              <a:rPr lang="en-US" sz="1200" b="1" dirty="0" err="1" smtClean="0">
                <a:latin typeface="Times New Roman" pitchFamily="18" charset="0"/>
                <a:cs typeface="Times New Roman" pitchFamily="18" charset="0"/>
              </a:rPr>
              <a:t>Yochannan</a:t>
            </a:r>
            <a:r>
              <a:rPr lang="en-US" sz="1200" b="1" dirty="0" smtClean="0">
                <a:latin typeface="Times New Roman" pitchFamily="18" charset="0"/>
                <a:cs typeface="Times New Roman" pitchFamily="18" charset="0"/>
              </a:rPr>
              <a:t> Ha Matbil and Yeshua, and we will see that our NULL hypothesis has too much extra time.  To keep the file size down, we have to proceed to Part II of the Birth of Yeshua.</a:t>
            </a:r>
          </a:p>
        </p:txBody>
      </p:sp>
      <p:sp>
        <p:nvSpPr>
          <p:cNvPr id="2" name="Action Button: Forward or Next 1">
            <a:hlinkClick r:id="rId3" action="ppaction://hlinkpres?slideindex=1&amp;slidetitle=PowerPoint Presentation" highlightClick="1"/>
          </p:cNvPr>
          <p:cNvSpPr/>
          <p:nvPr/>
        </p:nvSpPr>
        <p:spPr>
          <a:xfrm>
            <a:off x="6296025" y="4667250"/>
            <a:ext cx="771525" cy="5810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754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352" r="20789"/>
          <a:stretch/>
        </p:blipFill>
        <p:spPr>
          <a:xfrm>
            <a:off x="4011" y="219188"/>
            <a:ext cx="9144000" cy="6486412"/>
          </a:xfrm>
          <a:prstGeom prst="rect">
            <a:avLst/>
          </a:prstGeom>
        </p:spPr>
      </p:pic>
      <p:sp>
        <p:nvSpPr>
          <p:cNvPr id="7" name="Rectangle 6"/>
          <p:cNvSpPr/>
          <p:nvPr/>
        </p:nvSpPr>
        <p:spPr>
          <a:xfrm>
            <a:off x="4608095" y="1981200"/>
            <a:ext cx="2959102"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Also, note that the sun does not seem to be in the most optimal position. It is on the arm here. Someone might accuse me of picking at the details too much, however, it is clear that the moon is a miss, and a clear miss is as good as is a mile. The Almighty expects us to love him with our minds as well as our hearts, and to expect the Scripture to be dead on accurate, and not some sort of fuzzy logic.</a:t>
            </a:r>
            <a:endParaRPr lang="en-US" sz="1200" b="1" dirty="0">
              <a:latin typeface="Times New Roman" pitchFamily="18" charset="0"/>
              <a:cs typeface="Times New Roman" pitchFamily="18" charset="0"/>
            </a:endParaRPr>
          </a:p>
        </p:txBody>
      </p:sp>
      <p:cxnSp>
        <p:nvCxnSpPr>
          <p:cNvPr id="8" name="Straight Arrow Connector 7"/>
          <p:cNvCxnSpPr>
            <a:stCxn id="7" idx="2"/>
          </p:cNvCxnSpPr>
          <p:nvPr/>
        </p:nvCxnSpPr>
        <p:spPr>
          <a:xfrm flipH="1">
            <a:off x="5267826" y="3920192"/>
            <a:ext cx="819820" cy="72800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38200" y="4284196"/>
            <a:ext cx="2959102"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latin typeface="Times New Roman" pitchFamily="18" charset="0"/>
                <a:cs typeface="Times New Roman" pitchFamily="18" charset="0"/>
              </a:rPr>
              <a:t>So, I have shown the most parsimonious view in the first slides, and the miss in this one, but there are a lot of stubborn traditionalists, and other people who refuse to change when confronted with a little hard evidence. So I will now move on to Luke 3.</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341978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Vertical Scroll 1"/>
          <p:cNvSpPr/>
          <p:nvPr/>
        </p:nvSpPr>
        <p:spPr>
          <a:xfrm>
            <a:off x="457200" y="304800"/>
            <a:ext cx="5562600" cy="1918811"/>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a:r>
              <a:rPr lang="en-US" sz="1200" b="1" dirty="0" smtClean="0">
                <a:solidFill>
                  <a:schemeClr val="tx1"/>
                </a:solidFill>
                <a:latin typeface="Cambria" pitchFamily="18" charset="0"/>
              </a:rPr>
              <a:t>Now in the fifteenth year of the reign of Tiberius Caesar, when Pontius Pilate was governor of Judea, and Herod was tetrarch of Galilee, and his brother Philip was tetrarch of the region of Ituraea and Trachonitis, and Lysanias was tetrarch of Abilene, 2 in the high priesthood of Annas and Caiaphas, the word of God came to John, the son of Zacharias, in the wilderness. 3 And he came into all the district around the Jordan, preaching a baptism of repentance for the forgiveness of sins; (Luke 3:1-3).</a:t>
            </a:r>
            <a:endParaRPr lang="en-US" sz="1200" b="1" dirty="0">
              <a:solidFill>
                <a:schemeClr val="tx1"/>
              </a:solidFill>
              <a:latin typeface="Cambria" pitchFamily="18" charset="0"/>
            </a:endParaRPr>
          </a:p>
        </p:txBody>
      </p:sp>
      <p:sp>
        <p:nvSpPr>
          <p:cNvPr id="4" name="Rectangle 3"/>
          <p:cNvSpPr/>
          <p:nvPr/>
        </p:nvSpPr>
        <p:spPr>
          <a:xfrm>
            <a:off x="252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6" name="Rectangle 5"/>
          <p:cNvSpPr/>
          <p:nvPr/>
        </p:nvSpPr>
        <p:spPr>
          <a:xfrm>
            <a:off x="1395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7" name="Rectangle 6"/>
          <p:cNvSpPr/>
          <p:nvPr/>
        </p:nvSpPr>
        <p:spPr>
          <a:xfrm>
            <a:off x="2538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16</a:t>
            </a:r>
            <a:endParaRPr lang="en-US" dirty="0"/>
          </a:p>
        </p:txBody>
      </p:sp>
      <p:sp>
        <p:nvSpPr>
          <p:cNvPr id="8" name="Rectangle 7"/>
          <p:cNvSpPr/>
          <p:nvPr/>
        </p:nvSpPr>
        <p:spPr>
          <a:xfrm>
            <a:off x="3681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17</a:t>
            </a:r>
            <a:endParaRPr lang="en-US" dirty="0"/>
          </a:p>
        </p:txBody>
      </p:sp>
      <p:sp>
        <p:nvSpPr>
          <p:cNvPr id="9" name="Rectangle 8"/>
          <p:cNvSpPr/>
          <p:nvPr/>
        </p:nvSpPr>
        <p:spPr>
          <a:xfrm>
            <a:off x="5739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10" name="Rectangle 9"/>
          <p:cNvSpPr/>
          <p:nvPr/>
        </p:nvSpPr>
        <p:spPr>
          <a:xfrm>
            <a:off x="6882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cxnSp>
        <p:nvCxnSpPr>
          <p:cNvPr id="12" name="Straight Arrow Connector 11"/>
          <p:cNvCxnSpPr>
            <a:stCxn id="8" idx="3"/>
            <a:endCxn id="9" idx="1"/>
          </p:cNvCxnSpPr>
          <p:nvPr/>
        </p:nvCxnSpPr>
        <p:spPr>
          <a:xfrm>
            <a:off x="4824666" y="4054640"/>
            <a:ext cx="914400"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202114" y="4689539"/>
            <a:ext cx="3220119"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First, I show the years AD related to the part of  Tiberius reign mentioned by Luke. The AD dates and the beginning of Tiberius’ reign are as certain as the dates that American Presidents were inaugurated into office.</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37703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1"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P spid="10"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Vertical Scroll 1"/>
          <p:cNvSpPr/>
          <p:nvPr/>
        </p:nvSpPr>
        <p:spPr>
          <a:xfrm>
            <a:off x="457200" y="304800"/>
            <a:ext cx="5562600" cy="1918811"/>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a:r>
              <a:rPr lang="en-US" sz="1200" b="1" dirty="0" smtClean="0">
                <a:solidFill>
                  <a:schemeClr val="tx1"/>
                </a:solidFill>
                <a:latin typeface="Cambria" pitchFamily="18" charset="0"/>
              </a:rPr>
              <a:t>Now in the fifteenth year of the reign of Tiberius Caesar, when Pontius Pilate was governor of Judea, and Herod was tetrarch of Galilee, and his brother Philip was tetrarch of the region of Ituraea and Trachonitis, and Lysanias was tetrarch of Abilene, 2 in the high priesthood of Annas and Caiaphas, the word of God came to John, the son of Zacharias, in the wilderness. 3 And he came into all the district around the Jordan, preaching a baptism of repentance for the forgiveness of sins; (Luke 3:1-3).</a:t>
            </a:r>
            <a:endParaRPr lang="en-US" sz="1200" b="1" dirty="0">
              <a:solidFill>
                <a:schemeClr val="tx1"/>
              </a:solidFill>
              <a:latin typeface="Cambria" pitchFamily="18" charset="0"/>
            </a:endParaRPr>
          </a:p>
        </p:txBody>
      </p:sp>
      <p:sp>
        <p:nvSpPr>
          <p:cNvPr id="4" name="Rectangle 3"/>
          <p:cNvSpPr/>
          <p:nvPr/>
        </p:nvSpPr>
        <p:spPr>
          <a:xfrm>
            <a:off x="252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6" name="Rectangle 5"/>
          <p:cNvSpPr/>
          <p:nvPr/>
        </p:nvSpPr>
        <p:spPr>
          <a:xfrm>
            <a:off x="1395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7" name="Rectangle 6"/>
          <p:cNvSpPr/>
          <p:nvPr/>
        </p:nvSpPr>
        <p:spPr>
          <a:xfrm>
            <a:off x="2538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16</a:t>
            </a:r>
            <a:endParaRPr lang="en-US" dirty="0"/>
          </a:p>
        </p:txBody>
      </p:sp>
      <p:sp>
        <p:nvSpPr>
          <p:cNvPr id="8" name="Rectangle 7"/>
          <p:cNvSpPr/>
          <p:nvPr/>
        </p:nvSpPr>
        <p:spPr>
          <a:xfrm>
            <a:off x="3681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17</a:t>
            </a:r>
            <a:endParaRPr lang="en-US" dirty="0"/>
          </a:p>
        </p:txBody>
      </p:sp>
      <p:sp>
        <p:nvSpPr>
          <p:cNvPr id="9" name="Rectangle 8"/>
          <p:cNvSpPr/>
          <p:nvPr/>
        </p:nvSpPr>
        <p:spPr>
          <a:xfrm>
            <a:off x="5739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10" name="Rectangle 9"/>
          <p:cNvSpPr/>
          <p:nvPr/>
        </p:nvSpPr>
        <p:spPr>
          <a:xfrm>
            <a:off x="6882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cxnSp>
        <p:nvCxnSpPr>
          <p:cNvPr id="12" name="Straight Arrow Connector 11"/>
          <p:cNvCxnSpPr>
            <a:stCxn id="8" idx="3"/>
            <a:endCxn id="9" idx="1"/>
          </p:cNvCxnSpPr>
          <p:nvPr/>
        </p:nvCxnSpPr>
        <p:spPr>
          <a:xfrm>
            <a:off x="4824666" y="4054640"/>
            <a:ext cx="914400"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10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14" name="Rectangle 13"/>
          <p:cNvSpPr/>
          <p:nvPr/>
        </p:nvSpPr>
        <p:spPr>
          <a:xfrm>
            <a:off x="2253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15" name="Rectangle 14"/>
          <p:cNvSpPr/>
          <p:nvPr/>
        </p:nvSpPr>
        <p:spPr>
          <a:xfrm>
            <a:off x="3396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
        <p:nvSpPr>
          <p:cNvPr id="16" name="Rectangle 15"/>
          <p:cNvSpPr/>
          <p:nvPr/>
        </p:nvSpPr>
        <p:spPr>
          <a:xfrm>
            <a:off x="6565234"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17" name="Rectangle 16"/>
          <p:cNvSpPr/>
          <p:nvPr/>
        </p:nvSpPr>
        <p:spPr>
          <a:xfrm>
            <a:off x="5422234"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cxnSp>
        <p:nvCxnSpPr>
          <p:cNvPr id="18" name="Straight Arrow Connector 17"/>
          <p:cNvCxnSpPr>
            <a:stCxn id="15" idx="3"/>
            <a:endCxn id="17" idx="1"/>
          </p:cNvCxnSpPr>
          <p:nvPr/>
        </p:nvCxnSpPr>
        <p:spPr>
          <a:xfrm>
            <a:off x="4539919" y="3749840"/>
            <a:ext cx="882315"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21974" y="2467707"/>
            <a:ext cx="295910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On August 19, AD 14, Caesar Augustus died. On Sept 17</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AD 14, the Roman Senate declared Tiberius “head of state.”</a:t>
            </a:r>
            <a:endParaRPr lang="en-US" sz="1200" b="1" dirty="0">
              <a:latin typeface="Times New Roman" pitchFamily="18" charset="0"/>
              <a:cs typeface="Times New Roman" pitchFamily="18" charset="0"/>
            </a:endParaRPr>
          </a:p>
        </p:txBody>
      </p:sp>
      <p:cxnSp>
        <p:nvCxnSpPr>
          <p:cNvPr id="22" name="Straight Arrow Connector 21"/>
          <p:cNvCxnSpPr>
            <a:stCxn id="21" idx="1"/>
            <a:endCxn id="13" idx="1"/>
          </p:cNvCxnSpPr>
          <p:nvPr/>
        </p:nvCxnSpPr>
        <p:spPr>
          <a:xfrm rot="10800000" flipV="1">
            <a:off x="1110920" y="2790872"/>
            <a:ext cx="911055" cy="958967"/>
          </a:xfrm>
          <a:prstGeom prst="curvedConnector3">
            <a:avLst>
              <a:gd name="adj1" fmla="val 147103"/>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319800" y="4689539"/>
            <a:ext cx="3220119"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First, I show the years AD related to the part of  Tiberius reign mentioned by Luke. The AD dates and the beginning of Tiberius’ reign are as certain as the dates that American Presidents were inaugurated into office.</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96137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after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 presetClass="entr" presetSubtype="0" fill="hold" grpId="0" nodeType="afterEffect">
                                  <p:stCondLst>
                                    <p:cond delay="500"/>
                                  </p:stCondLst>
                                  <p:childTnLst>
                                    <p:set>
                                      <p:cBhvr>
                                        <p:cTn id="34" dur="1" fill="hold">
                                          <p:stCondLst>
                                            <p:cond delay="0"/>
                                          </p:stCondLst>
                                        </p:cTn>
                                        <p:tgtEl>
                                          <p:spTgt spid="21"/>
                                        </p:tgtEl>
                                        <p:attrNameLst>
                                          <p:attrName>style.visibility</p:attrName>
                                        </p:attrNameLst>
                                      </p:cBhvr>
                                      <p:to>
                                        <p:strVal val="visible"/>
                                      </p:to>
                                    </p:set>
                                  </p:childTnLst>
                                </p:cTn>
                              </p:par>
                              <p:par>
                                <p:cTn id="35" presetID="22" presetClass="entr" presetSubtype="2" fill="hold" nodeType="withEffect">
                                  <p:stCondLst>
                                    <p:cond delay="50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1" grpId="0" animBg="1"/>
      <p:bldP spid="2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Vertical Scroll 1"/>
          <p:cNvSpPr/>
          <p:nvPr/>
        </p:nvSpPr>
        <p:spPr>
          <a:xfrm>
            <a:off x="457200" y="304800"/>
            <a:ext cx="5562600" cy="1918811"/>
          </a:xfrm>
          <a:prstGeom prst="verticalScroll">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just"/>
            <a:r>
              <a:rPr lang="en-US" sz="1200" b="1" dirty="0" smtClean="0">
                <a:solidFill>
                  <a:schemeClr val="tx1"/>
                </a:solidFill>
                <a:latin typeface="Cambria" pitchFamily="18" charset="0"/>
              </a:rPr>
              <a:t>Now in the fifteenth year of the reign of Tiberius Caesar, when Pontius Pilate was governor of Judea, and Herod was tetrarch of Galilee, and his brother Philip was tetrarch of the region of Ituraea and Trachonitis, and Lysanias was tetrarch of Abilene, 2 in the high priesthood of Annas and Caiaphas, the word of God came to John, the son of Zacharias, in the wilderness. 3 And he came into all the district around the Jordan, preaching a baptism of repentance for the forgiveness of sins; (Luke 3:1-3).</a:t>
            </a:r>
            <a:endParaRPr lang="en-US" sz="1200" b="1" dirty="0">
              <a:solidFill>
                <a:schemeClr val="tx1"/>
              </a:solidFill>
              <a:latin typeface="Cambria" pitchFamily="18" charset="0"/>
            </a:endParaRPr>
          </a:p>
        </p:txBody>
      </p:sp>
      <p:sp>
        <p:nvSpPr>
          <p:cNvPr id="4" name="Rectangle 3"/>
          <p:cNvSpPr/>
          <p:nvPr/>
        </p:nvSpPr>
        <p:spPr>
          <a:xfrm>
            <a:off x="252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14</a:t>
            </a:r>
            <a:endParaRPr lang="en-US" dirty="0"/>
          </a:p>
        </p:txBody>
      </p:sp>
      <p:sp>
        <p:nvSpPr>
          <p:cNvPr id="6" name="Rectangle 5"/>
          <p:cNvSpPr/>
          <p:nvPr/>
        </p:nvSpPr>
        <p:spPr>
          <a:xfrm>
            <a:off x="1395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15</a:t>
            </a:r>
            <a:endParaRPr lang="en-US" dirty="0"/>
          </a:p>
        </p:txBody>
      </p:sp>
      <p:sp>
        <p:nvSpPr>
          <p:cNvPr id="7" name="Rectangle 6"/>
          <p:cNvSpPr/>
          <p:nvPr/>
        </p:nvSpPr>
        <p:spPr>
          <a:xfrm>
            <a:off x="2538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16</a:t>
            </a:r>
            <a:endParaRPr lang="en-US" dirty="0"/>
          </a:p>
        </p:txBody>
      </p:sp>
      <p:sp>
        <p:nvSpPr>
          <p:cNvPr id="8" name="Rectangle 7"/>
          <p:cNvSpPr/>
          <p:nvPr/>
        </p:nvSpPr>
        <p:spPr>
          <a:xfrm>
            <a:off x="36816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17</a:t>
            </a:r>
            <a:endParaRPr lang="en-US" dirty="0"/>
          </a:p>
        </p:txBody>
      </p:sp>
      <p:sp>
        <p:nvSpPr>
          <p:cNvPr id="9" name="Rectangle 8"/>
          <p:cNvSpPr/>
          <p:nvPr/>
        </p:nvSpPr>
        <p:spPr>
          <a:xfrm>
            <a:off x="5739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28</a:t>
            </a:r>
            <a:endParaRPr lang="en-US" dirty="0"/>
          </a:p>
        </p:txBody>
      </p:sp>
      <p:sp>
        <p:nvSpPr>
          <p:cNvPr id="10" name="Rectangle 9"/>
          <p:cNvSpPr/>
          <p:nvPr/>
        </p:nvSpPr>
        <p:spPr>
          <a:xfrm>
            <a:off x="6882066" y="39022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 29</a:t>
            </a:r>
            <a:endParaRPr lang="en-US" dirty="0"/>
          </a:p>
        </p:txBody>
      </p:sp>
      <p:cxnSp>
        <p:nvCxnSpPr>
          <p:cNvPr id="12" name="Straight Arrow Connector 11"/>
          <p:cNvCxnSpPr>
            <a:stCxn id="8" idx="3"/>
            <a:endCxn id="9" idx="1"/>
          </p:cNvCxnSpPr>
          <p:nvPr/>
        </p:nvCxnSpPr>
        <p:spPr>
          <a:xfrm>
            <a:off x="4824666" y="4054640"/>
            <a:ext cx="914400"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10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Tiberius</a:t>
            </a:r>
            <a:endParaRPr lang="en-US" dirty="0"/>
          </a:p>
        </p:txBody>
      </p:sp>
      <p:sp>
        <p:nvSpPr>
          <p:cNvPr id="14" name="Rectangle 13"/>
          <p:cNvSpPr/>
          <p:nvPr/>
        </p:nvSpPr>
        <p:spPr>
          <a:xfrm>
            <a:off x="2253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Tiberius</a:t>
            </a:r>
            <a:endParaRPr lang="en-US" dirty="0"/>
          </a:p>
        </p:txBody>
      </p:sp>
      <p:sp>
        <p:nvSpPr>
          <p:cNvPr id="15" name="Rectangle 14"/>
          <p:cNvSpPr/>
          <p:nvPr/>
        </p:nvSpPr>
        <p:spPr>
          <a:xfrm>
            <a:off x="3396919"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Tiberius</a:t>
            </a:r>
            <a:endParaRPr lang="en-US" dirty="0"/>
          </a:p>
        </p:txBody>
      </p:sp>
      <p:sp>
        <p:nvSpPr>
          <p:cNvPr id="16" name="Rectangle 15"/>
          <p:cNvSpPr/>
          <p:nvPr/>
        </p:nvSpPr>
        <p:spPr>
          <a:xfrm>
            <a:off x="6565234"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15 Tiberius</a:t>
            </a:r>
            <a:endParaRPr lang="en-US" dirty="0"/>
          </a:p>
        </p:txBody>
      </p:sp>
      <p:sp>
        <p:nvSpPr>
          <p:cNvPr id="17" name="Rectangle 16"/>
          <p:cNvSpPr/>
          <p:nvPr/>
        </p:nvSpPr>
        <p:spPr>
          <a:xfrm>
            <a:off x="5422234" y="359744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14 Tiberius</a:t>
            </a:r>
            <a:endParaRPr lang="en-US" dirty="0"/>
          </a:p>
        </p:txBody>
      </p:sp>
      <p:cxnSp>
        <p:nvCxnSpPr>
          <p:cNvPr id="18" name="Straight Arrow Connector 17"/>
          <p:cNvCxnSpPr>
            <a:stCxn id="15" idx="3"/>
            <a:endCxn id="17" idx="1"/>
          </p:cNvCxnSpPr>
          <p:nvPr/>
        </p:nvCxnSpPr>
        <p:spPr>
          <a:xfrm>
            <a:off x="4539919" y="3749840"/>
            <a:ext cx="882315"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21974" y="2467707"/>
            <a:ext cx="295910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On August 19, AD 14, Caesar Augustus died. On Sept 17</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AD 14, the Roman Senate declared Tiberius “head of state.”</a:t>
            </a:r>
            <a:endParaRPr lang="en-US" sz="1200" b="1" dirty="0">
              <a:latin typeface="Times New Roman" pitchFamily="18" charset="0"/>
              <a:cs typeface="Times New Roman" pitchFamily="18" charset="0"/>
            </a:endParaRPr>
          </a:p>
        </p:txBody>
      </p:sp>
      <p:sp>
        <p:nvSpPr>
          <p:cNvPr id="19" name="Rectangle 18"/>
          <p:cNvSpPr/>
          <p:nvPr/>
        </p:nvSpPr>
        <p:spPr>
          <a:xfrm>
            <a:off x="2556716" y="4597405"/>
            <a:ext cx="3753849"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Numismatic (Coin) evidence shows the reign years of Tiberius only one way.  There are many coins, and all the coin experts will say that Tiberius’ years began in August AD 14. The coins were used for everyday commerce, and the most direct way that people came to know how many years the Emperor had ruled. New coins were minted every year.</a:t>
            </a:r>
            <a:endParaRPr lang="en-US" sz="1200" b="1" dirty="0">
              <a:latin typeface="Times New Roman" pitchFamily="18" charset="0"/>
              <a:cs typeface="Times New Roman" pitchFamily="18" charset="0"/>
            </a:endParaRPr>
          </a:p>
        </p:txBody>
      </p:sp>
      <p:cxnSp>
        <p:nvCxnSpPr>
          <p:cNvPr id="20" name="Straight Arrow Connector 19"/>
          <p:cNvCxnSpPr>
            <a:stCxn id="19" idx="1"/>
            <a:endCxn id="13" idx="2"/>
          </p:cNvCxnSpPr>
          <p:nvPr/>
        </p:nvCxnSpPr>
        <p:spPr>
          <a:xfrm flipH="1" flipV="1">
            <a:off x="1682419" y="3902240"/>
            <a:ext cx="874297" cy="138766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33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74" y="696160"/>
            <a:ext cx="7286625" cy="4957775"/>
          </a:xfrm>
          <a:prstGeom prst="rect">
            <a:avLst/>
          </a:prstGeom>
        </p:spPr>
      </p:pic>
      <p:sp>
        <p:nvSpPr>
          <p:cNvPr id="3" name="Rectangle 2"/>
          <p:cNvSpPr/>
          <p:nvPr/>
        </p:nvSpPr>
        <p:spPr>
          <a:xfrm>
            <a:off x="700674" y="2667215"/>
            <a:ext cx="322011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Here we  have a key Tiberius coin from Antioch, Luke’s home town.  The reign year (RY) date is “A” at the top of the coin.</a:t>
            </a:r>
            <a:endParaRPr lang="en-US" sz="1200" b="1" dirty="0">
              <a:latin typeface="Times New Roman" pitchFamily="18" charset="0"/>
              <a:cs typeface="Times New Roman" pitchFamily="18" charset="0"/>
            </a:endParaRPr>
          </a:p>
        </p:txBody>
      </p:sp>
      <p:cxnSp>
        <p:nvCxnSpPr>
          <p:cNvPr id="4" name="Straight Arrow Connector 21"/>
          <p:cNvCxnSpPr>
            <a:stCxn id="3" idx="3"/>
          </p:cNvCxnSpPr>
          <p:nvPr/>
        </p:nvCxnSpPr>
        <p:spPr>
          <a:xfrm flipV="1">
            <a:off x="3920793" y="1444853"/>
            <a:ext cx="2146632" cy="1545528"/>
          </a:xfrm>
          <a:prstGeom prst="curvedConnector3">
            <a:avLst>
              <a:gd name="adj1" fmla="val 50000"/>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950882" y="1090910"/>
            <a:ext cx="719627"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cs typeface="Times New Roman" pitchFamily="18" charset="0"/>
              </a:rPr>
              <a:t>A</a:t>
            </a:r>
            <a:endPar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endParaRPr>
          </a:p>
        </p:txBody>
      </p:sp>
      <p:sp>
        <p:nvSpPr>
          <p:cNvPr id="11" name="Rectangle 10"/>
          <p:cNvSpPr/>
          <p:nvPr/>
        </p:nvSpPr>
        <p:spPr>
          <a:xfrm>
            <a:off x="1700799" y="3991190"/>
            <a:ext cx="322011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A = </a:t>
            </a:r>
            <a:r>
              <a:rPr lang="en-US" sz="1200" b="1" dirty="0" err="1" smtClean="0">
                <a:latin typeface="Times New Roman" pitchFamily="18" charset="0"/>
                <a:cs typeface="Times New Roman" pitchFamily="18" charset="0"/>
              </a:rPr>
              <a:t>regnal</a:t>
            </a:r>
            <a:r>
              <a:rPr lang="en-US" sz="1200" b="1" dirty="0" smtClean="0">
                <a:latin typeface="Times New Roman" pitchFamily="18" charset="0"/>
                <a:cs typeface="Times New Roman" pitchFamily="18" charset="0"/>
              </a:rPr>
              <a:t> year 1, and at the bottom of the coin “EM” is the Latin code for the 45</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year of the </a:t>
            </a:r>
            <a:r>
              <a:rPr lang="en-US" sz="1200" b="1" dirty="0" err="1" smtClean="0">
                <a:latin typeface="Times New Roman" pitchFamily="18" charset="0"/>
                <a:cs typeface="Times New Roman" pitchFamily="18" charset="0"/>
              </a:rPr>
              <a:t>Actian</a:t>
            </a:r>
            <a:r>
              <a:rPr lang="en-US" sz="1200" b="1" dirty="0" smtClean="0">
                <a:latin typeface="Times New Roman" pitchFamily="18" charset="0"/>
                <a:cs typeface="Times New Roman" pitchFamily="18" charset="0"/>
              </a:rPr>
              <a:t> Era, dating from Sept 31 BC.  The year corresponds to AD 14.</a:t>
            </a:r>
            <a:endParaRPr lang="en-US" sz="1200" b="1" dirty="0">
              <a:latin typeface="Times New Roman" pitchFamily="18" charset="0"/>
              <a:cs typeface="Times New Roman" pitchFamily="18" charset="0"/>
            </a:endParaRPr>
          </a:p>
        </p:txBody>
      </p:sp>
      <p:sp>
        <p:nvSpPr>
          <p:cNvPr id="12" name="Rectangle 11"/>
          <p:cNvSpPr/>
          <p:nvPr/>
        </p:nvSpPr>
        <p:spPr>
          <a:xfrm>
            <a:off x="5748720" y="2980855"/>
            <a:ext cx="1242630" cy="707886"/>
          </a:xfrm>
          <a:prstGeom prst="rect">
            <a:avLst/>
          </a:prstGeom>
          <a:noFill/>
        </p:spPr>
        <p:txBody>
          <a:bodyPr wrap="square" lIns="91440" tIns="45720" rIns="91440" bIns="45720">
            <a:spAutoFit/>
          </a:bodyPr>
          <a:lstStyle/>
          <a:p>
            <a:pPr algn="ctr"/>
            <a:r>
              <a:rPr lang="en-US" sz="40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wcopm" pitchFamily="34" charset="0"/>
                <a:cs typeface="Times New Roman" pitchFamily="18" charset="0"/>
              </a:rPr>
              <a:t>Em</a:t>
            </a:r>
            <a:endPar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wcopm" pitchFamily="34" charset="0"/>
            </a:endParaRPr>
          </a:p>
        </p:txBody>
      </p:sp>
      <p:cxnSp>
        <p:nvCxnSpPr>
          <p:cNvPr id="13" name="Straight Arrow Connector 21"/>
          <p:cNvCxnSpPr>
            <a:stCxn id="11" idx="3"/>
            <a:endCxn id="12" idx="2"/>
          </p:cNvCxnSpPr>
          <p:nvPr/>
        </p:nvCxnSpPr>
        <p:spPr>
          <a:xfrm flipV="1">
            <a:off x="4920918" y="3688741"/>
            <a:ext cx="1449117" cy="717948"/>
          </a:xfrm>
          <a:prstGeom prst="curvedConnector2">
            <a:avLst/>
          </a:prstGeom>
          <a:ln w="190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xit" presetSubtype="0" fill="hold" grpId="1" nodeType="afterEffect">
                                  <p:stCondLst>
                                    <p:cond delay="100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1000"/>
                            </p:stCondLst>
                            <p:childTnLst>
                              <p:par>
                                <p:cTn id="30" presetID="10" presetClass="exit" presetSubtype="0" fill="hold" grpId="1" nodeType="afterEffect">
                                  <p:stCondLst>
                                    <p:cond delay="100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animBg="1"/>
      <p:bldP spid="12" grpId="0"/>
      <p:bldP spid="1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2439</TotalTime>
  <Words>7544</Words>
  <Application>Microsoft Office PowerPoint</Application>
  <PresentationFormat>On-screen Show (4:3)</PresentationFormat>
  <Paragraphs>919</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Gregg</dc:creator>
  <cp:lastModifiedBy> </cp:lastModifiedBy>
  <cp:revision>89</cp:revision>
  <dcterms:created xsi:type="dcterms:W3CDTF">2012-09-17T16:52:26Z</dcterms:created>
  <dcterms:modified xsi:type="dcterms:W3CDTF">2013-10-13T17:54:36Z</dcterms:modified>
</cp:coreProperties>
</file>