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60" r:id="rId20"/>
    <p:sldId id="277" r:id="rId21"/>
    <p:sldId id="279" r:id="rId2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4639" autoAdjust="0"/>
  </p:normalViewPr>
  <p:slideViewPr>
    <p:cSldViewPr snapToGrid="0">
      <p:cViewPr>
        <p:scale>
          <a:sx n="50" d="100"/>
          <a:sy n="50" d="100"/>
        </p:scale>
        <p:origin x="-882" y="-288"/>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EC79E-63A7-4DB1-9AF6-A208AC49D796}"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317413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EC79E-63A7-4DB1-9AF6-A208AC49D796}"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209499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EC79E-63A7-4DB1-9AF6-A208AC49D796}"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112835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EC79E-63A7-4DB1-9AF6-A208AC49D796}"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148039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EC79E-63A7-4DB1-9AF6-A208AC49D796}"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133596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EC79E-63A7-4DB1-9AF6-A208AC49D796}"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11749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EC79E-63A7-4DB1-9AF6-A208AC49D796}" type="datetimeFigureOut">
              <a:rPr lang="en-US" smtClean="0"/>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293626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EC79E-63A7-4DB1-9AF6-A208AC49D796}" type="datetimeFigureOut">
              <a:rPr lang="en-US" smtClean="0"/>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41366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EC79E-63A7-4DB1-9AF6-A208AC49D796}" type="datetimeFigureOut">
              <a:rPr lang="en-US" smtClean="0"/>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24857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EC79E-63A7-4DB1-9AF6-A208AC49D796}"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408788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EC79E-63A7-4DB1-9AF6-A208AC49D796}"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315C0-AEA1-4EB2-BBE7-0FB6B2C72F59}" type="slidenum">
              <a:rPr lang="en-US" smtClean="0"/>
              <a:t>‹#›</a:t>
            </a:fld>
            <a:endParaRPr lang="en-US"/>
          </a:p>
        </p:txBody>
      </p:sp>
    </p:spTree>
    <p:extLst>
      <p:ext uri="{BB962C8B-B14F-4D97-AF65-F5344CB8AC3E}">
        <p14:creationId xmlns:p14="http://schemas.microsoft.com/office/powerpoint/2010/main" val="163802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6A3EC79E-63A7-4DB1-9AF6-A208AC49D796}" type="datetimeFigureOut">
              <a:rPr lang="en-US" smtClean="0"/>
              <a:t>10/13/2013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B7D315C0-AEA1-4EB2-BBE7-0FB6B2C72F59}" type="slidenum">
              <a:rPr lang="en-US" smtClean="0"/>
              <a:t>‹#›</a:t>
            </a:fld>
            <a:endParaRPr lang="en-US"/>
          </a:p>
        </p:txBody>
      </p:sp>
    </p:spTree>
    <p:extLst>
      <p:ext uri="{BB962C8B-B14F-4D97-AF65-F5344CB8AC3E}">
        <p14:creationId xmlns:p14="http://schemas.microsoft.com/office/powerpoint/2010/main" val="362828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torahtimes.org/the_torah_calendar/about_the_calendar.pdf"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esrl.noaa.gov/gmd/grad/solcalc/"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orahtimes.or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60309"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1742" y="2139689"/>
            <a:ext cx="4104831" cy="2246769"/>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r>
              <a:rPr lang="en-US" sz="1400" b="1" dirty="0" smtClean="0">
                <a:solidFill>
                  <a:schemeClr val="bg1"/>
                </a:solidFill>
              </a:rPr>
              <a:t>This presentation will show you how to use our calendar charts to determine the biblical set times.</a:t>
            </a:r>
            <a:br>
              <a:rPr lang="en-US" sz="14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The presentation begins on slide 3. This and the next side are simply to clue the viewer in on how important the biblical calendar is to understanding Scripture. </a:t>
            </a:r>
          </a:p>
          <a:p>
            <a:pPr algn="just"/>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In the last few slides, I return to the topic of these two slides.</a:t>
            </a:r>
            <a:endParaRPr lang="en-US" sz="1400" b="1" dirty="0">
              <a:solidFill>
                <a:schemeClr val="bg1"/>
              </a:solidFill>
            </a:endParaRPr>
          </a:p>
        </p:txBody>
      </p:sp>
    </p:spTree>
    <p:extLst>
      <p:ext uri="{BB962C8B-B14F-4D97-AF65-F5344CB8AC3E}">
        <p14:creationId xmlns:p14="http://schemas.microsoft.com/office/powerpoint/2010/main" val="99590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4" y="-5670"/>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29200" y="4383643"/>
            <a:ext cx="3124200" cy="1815882"/>
          </a:xfrm>
          <a:prstGeom prst="rect">
            <a:avLst/>
          </a:prstGeom>
          <a:solidFill>
            <a:schemeClr val="accent1">
              <a:lumMod val="50000"/>
            </a:schemeClr>
          </a:solidFill>
        </p:spPr>
        <p:txBody>
          <a:bodyPr wrap="square" rtlCol="0">
            <a:spAutoFit/>
          </a:bodyPr>
          <a:lstStyle/>
          <a:p>
            <a:r>
              <a:rPr lang="en-US" sz="1400" b="1" dirty="0" smtClean="0">
                <a:solidFill>
                  <a:schemeClr val="bg1"/>
                </a:solidFill>
              </a:rPr>
              <a:t>Some Scriptures use one day type to define another day type.  Lev. 23:32 says “on the 9</a:t>
            </a:r>
            <a:r>
              <a:rPr lang="en-US" sz="1400" b="1" baseline="30000" dirty="0" smtClean="0">
                <a:solidFill>
                  <a:schemeClr val="bg1"/>
                </a:solidFill>
              </a:rPr>
              <a:t>th</a:t>
            </a:r>
            <a:r>
              <a:rPr lang="en-US" sz="1400" b="1" dirty="0" smtClean="0">
                <a:solidFill>
                  <a:schemeClr val="bg1"/>
                </a:solidFill>
              </a:rPr>
              <a:t> day at setting” (this is the sunrise-sunrise day type).  Setting happens in the middle of this day, and the next setting in the middle of the 10</a:t>
            </a:r>
            <a:r>
              <a:rPr lang="en-US" sz="1400" b="1" baseline="30000" dirty="0" smtClean="0">
                <a:solidFill>
                  <a:schemeClr val="bg1"/>
                </a:solidFill>
              </a:rPr>
              <a:t>th</a:t>
            </a:r>
            <a:r>
              <a:rPr lang="en-US" sz="1400" b="1" dirty="0" smtClean="0">
                <a:solidFill>
                  <a:schemeClr val="bg1"/>
                </a:solidFill>
              </a:rPr>
              <a:t> day. Thus Yom Kippur is defined from sunset to sunset.</a:t>
            </a:r>
            <a:endParaRPr lang="en-US" sz="1400" b="1" dirty="0">
              <a:solidFill>
                <a:schemeClr val="bg1"/>
              </a:solidFill>
            </a:endParaRPr>
          </a:p>
        </p:txBody>
      </p:sp>
      <p:cxnSp>
        <p:nvCxnSpPr>
          <p:cNvPr id="4" name="Straight Arrow Connector 3"/>
          <p:cNvCxnSpPr>
            <a:stCxn id="3" idx="0"/>
          </p:cNvCxnSpPr>
          <p:nvPr/>
        </p:nvCxnSpPr>
        <p:spPr>
          <a:xfrm flipH="1" flipV="1">
            <a:off x="5200650" y="3067051"/>
            <a:ext cx="1390650" cy="13165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3" idx="0"/>
          </p:cNvCxnSpPr>
          <p:nvPr/>
        </p:nvCxnSpPr>
        <p:spPr>
          <a:xfrm flipH="1" flipV="1">
            <a:off x="6467475" y="3067051"/>
            <a:ext cx="123825" cy="13165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34100" y="2134671"/>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When reading the day number, in this case 7</a:t>
            </a:r>
            <a:r>
              <a:rPr lang="en-US" sz="1400" b="1" baseline="30000" dirty="0" smtClean="0">
                <a:solidFill>
                  <a:schemeClr val="bg1"/>
                </a:solidFill>
              </a:rPr>
              <a:t>th</a:t>
            </a:r>
            <a:r>
              <a:rPr lang="en-US" sz="1400" b="1" dirty="0" smtClean="0">
                <a:solidFill>
                  <a:schemeClr val="bg1"/>
                </a:solidFill>
              </a:rPr>
              <a:t> day of the week, or 5</a:t>
            </a:r>
            <a:r>
              <a:rPr lang="en-US" sz="1400" b="1" baseline="30000" dirty="0" smtClean="0">
                <a:solidFill>
                  <a:schemeClr val="bg1"/>
                </a:solidFill>
              </a:rPr>
              <a:t>th</a:t>
            </a:r>
            <a:r>
              <a:rPr lang="en-US" sz="1400" b="1" dirty="0" smtClean="0">
                <a:solidFill>
                  <a:schemeClr val="bg1"/>
                </a:solidFill>
              </a:rPr>
              <a:t> day of the month, read the day number for Sabbaths by the shading (ignore the solid line in the middle).</a:t>
            </a:r>
            <a:endParaRPr lang="en-US" sz="1400" b="1" dirty="0">
              <a:solidFill>
                <a:schemeClr val="bg1"/>
              </a:solidFill>
            </a:endParaRPr>
          </a:p>
        </p:txBody>
      </p:sp>
      <p:cxnSp>
        <p:nvCxnSpPr>
          <p:cNvPr id="18" name="Straight Arrow Connector 17"/>
          <p:cNvCxnSpPr>
            <a:stCxn id="17" idx="0"/>
          </p:cNvCxnSpPr>
          <p:nvPr/>
        </p:nvCxnSpPr>
        <p:spPr>
          <a:xfrm flipV="1">
            <a:off x="7696200" y="1504951"/>
            <a:ext cx="109537" cy="629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0"/>
          </p:cNvCxnSpPr>
          <p:nvPr/>
        </p:nvCxnSpPr>
        <p:spPr>
          <a:xfrm flipV="1">
            <a:off x="7696200" y="1581149"/>
            <a:ext cx="1381125" cy="5535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4269343"/>
            <a:ext cx="3124200" cy="2246769"/>
          </a:xfrm>
          <a:prstGeom prst="rect">
            <a:avLst/>
          </a:prstGeom>
          <a:solidFill>
            <a:schemeClr val="accent1">
              <a:lumMod val="50000"/>
            </a:schemeClr>
          </a:solidFill>
        </p:spPr>
        <p:txBody>
          <a:bodyPr wrap="square" rtlCol="0">
            <a:spAutoFit/>
          </a:bodyPr>
          <a:lstStyle/>
          <a:p>
            <a:r>
              <a:rPr lang="en-US" sz="1400" b="1" dirty="0" smtClean="0">
                <a:solidFill>
                  <a:schemeClr val="bg1"/>
                </a:solidFill>
              </a:rPr>
              <a:t>For temple or creation days types, read the day number between the solid lines.  The day number is always set on the daylight part of the day. The daylight part of the day is the same for every day for Sabbaths, the Temple day, creation days, and Roman days.  Only which night is considered varies, or in the case of a Roman day, six hours on each side of the daylight part.</a:t>
            </a:r>
            <a:endParaRPr lang="en-US" sz="1400" b="1" dirty="0">
              <a:solidFill>
                <a:schemeClr val="bg1"/>
              </a:solidFill>
            </a:endParaRPr>
          </a:p>
        </p:txBody>
      </p:sp>
      <p:cxnSp>
        <p:nvCxnSpPr>
          <p:cNvPr id="26" name="Straight Arrow Connector 25"/>
          <p:cNvCxnSpPr>
            <a:stCxn id="25" idx="0"/>
          </p:cNvCxnSpPr>
          <p:nvPr/>
        </p:nvCxnSpPr>
        <p:spPr>
          <a:xfrm flipH="1" flipV="1">
            <a:off x="2062163" y="2667000"/>
            <a:ext cx="338137" cy="16023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0"/>
          </p:cNvCxnSpPr>
          <p:nvPr/>
        </p:nvCxnSpPr>
        <p:spPr>
          <a:xfrm flipV="1">
            <a:off x="2400300" y="2667000"/>
            <a:ext cx="923925" cy="16023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5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17" grpId="1"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61912"/>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62125" y="3678793"/>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time of the new moon is shown by the little moon.  The new moon day is shaded grey, except in the case of an annual or weekly Sabbath the day is bordered in grey instead of 100% grey.</a:t>
            </a:r>
            <a:endParaRPr lang="en-US" sz="1400" b="1" dirty="0">
              <a:solidFill>
                <a:schemeClr val="bg1"/>
              </a:solidFill>
            </a:endParaRPr>
          </a:p>
        </p:txBody>
      </p:sp>
      <p:cxnSp>
        <p:nvCxnSpPr>
          <p:cNvPr id="4" name="Straight Arrow Connector 3"/>
          <p:cNvCxnSpPr>
            <a:stCxn id="3" idx="0"/>
          </p:cNvCxnSpPr>
          <p:nvPr/>
        </p:nvCxnSpPr>
        <p:spPr>
          <a:xfrm flipH="1" flipV="1">
            <a:off x="2800350" y="1200150"/>
            <a:ext cx="523875" cy="24786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3" idx="0"/>
          </p:cNvCxnSpPr>
          <p:nvPr/>
        </p:nvCxnSpPr>
        <p:spPr>
          <a:xfrm flipV="1">
            <a:off x="3324225" y="1708264"/>
            <a:ext cx="552450" cy="19705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10225" y="2949803"/>
            <a:ext cx="3124200" cy="2246769"/>
          </a:xfrm>
          <a:prstGeom prst="rect">
            <a:avLst/>
          </a:prstGeom>
          <a:solidFill>
            <a:schemeClr val="accent1">
              <a:lumMod val="50000"/>
            </a:schemeClr>
          </a:solidFill>
        </p:spPr>
        <p:txBody>
          <a:bodyPr wrap="square" rtlCol="0">
            <a:spAutoFit/>
          </a:bodyPr>
          <a:lstStyle/>
          <a:p>
            <a:r>
              <a:rPr lang="en-US" sz="1400" b="1" dirty="0" smtClean="0">
                <a:solidFill>
                  <a:schemeClr val="bg1"/>
                </a:solidFill>
              </a:rPr>
              <a:t>On the left, the year from creation (</a:t>
            </a:r>
            <a:r>
              <a:rPr lang="en-US" sz="1400" b="1" dirty="0" smtClean="0">
                <a:solidFill>
                  <a:schemeClr val="bg1"/>
                </a:solidFill>
              </a:rPr>
              <a:t>4139 </a:t>
            </a:r>
            <a:r>
              <a:rPr lang="en-US" sz="1400" b="1" dirty="0" smtClean="0">
                <a:solidFill>
                  <a:schemeClr val="bg1"/>
                </a:solidFill>
              </a:rPr>
              <a:t>BC). On the Right, the AD system, which is correct as to Yeshua’s age for ¾ of the year.  On Tishri 1, add 1.  Easy to remember, “on Tishri 1, add 1”; thus Yeshua has his 2013</a:t>
            </a:r>
            <a:r>
              <a:rPr lang="en-US" sz="1400" b="1" baseline="30000" dirty="0" smtClean="0">
                <a:solidFill>
                  <a:schemeClr val="bg1"/>
                </a:solidFill>
              </a:rPr>
              <a:t>th</a:t>
            </a:r>
            <a:r>
              <a:rPr lang="en-US" sz="1400" b="1" dirty="0" smtClean="0">
                <a:solidFill>
                  <a:schemeClr val="bg1"/>
                </a:solidFill>
              </a:rPr>
              <a:t> birthday on Yom Teruah this year. Of course he is without beginning of days, but we are referring whole years of age completed since he was born of a virgin.</a:t>
            </a:r>
            <a:endParaRPr lang="en-US" sz="1400" b="1" dirty="0">
              <a:solidFill>
                <a:schemeClr val="bg1"/>
              </a:solidFill>
            </a:endParaRPr>
          </a:p>
        </p:txBody>
      </p:sp>
      <p:cxnSp>
        <p:nvCxnSpPr>
          <p:cNvPr id="10" name="Straight Arrow Connector 9"/>
          <p:cNvCxnSpPr>
            <a:stCxn id="9" idx="0"/>
          </p:cNvCxnSpPr>
          <p:nvPr/>
        </p:nvCxnSpPr>
        <p:spPr>
          <a:xfrm flipH="1" flipV="1">
            <a:off x="2162175" y="361951"/>
            <a:ext cx="5010150" cy="25878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p:cNvCxnSpPr>
          <p:nvPr/>
        </p:nvCxnSpPr>
        <p:spPr>
          <a:xfrm flipV="1">
            <a:off x="7172325" y="466725"/>
            <a:ext cx="2105025" cy="24830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24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100012"/>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38850" y="3510974"/>
            <a:ext cx="3124200" cy="2031325"/>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character of the new moon for this month is shown here. The messages vary, saying a chance of -1 day +1 day, none at all, or whether eye witnesses will be needed to confirm a close case with the new moon.  In the odd cases where witnesses cannot confirm a close case new moon, I issue a corrected chart to agree with the witnesses.</a:t>
            </a:r>
            <a:endParaRPr lang="en-US" sz="1400" b="1" dirty="0">
              <a:solidFill>
                <a:schemeClr val="bg1"/>
              </a:solidFill>
            </a:endParaRPr>
          </a:p>
        </p:txBody>
      </p:sp>
      <p:cxnSp>
        <p:nvCxnSpPr>
          <p:cNvPr id="7" name="Straight Arrow Connector 6"/>
          <p:cNvCxnSpPr>
            <a:stCxn id="6" idx="2"/>
          </p:cNvCxnSpPr>
          <p:nvPr/>
        </p:nvCxnSpPr>
        <p:spPr>
          <a:xfrm flipH="1">
            <a:off x="6343650" y="5542299"/>
            <a:ext cx="1257300" cy="14014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2"/>
          </p:cNvCxnSpPr>
          <p:nvPr/>
        </p:nvCxnSpPr>
        <p:spPr>
          <a:xfrm flipH="1">
            <a:off x="6410326" y="5542299"/>
            <a:ext cx="1190624" cy="5346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23925" y="4702271"/>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Bernard Yallop’s Q-test for the moon and interpretive message “Easily  visible.” Yallop worked for the British Nautical Office.</a:t>
            </a:r>
            <a:endParaRPr lang="en-US" sz="1400" b="1" dirty="0">
              <a:solidFill>
                <a:schemeClr val="bg1"/>
              </a:solidFill>
            </a:endParaRPr>
          </a:p>
        </p:txBody>
      </p:sp>
      <p:cxnSp>
        <p:nvCxnSpPr>
          <p:cNvPr id="19" name="Straight Arrow Connector 18"/>
          <p:cNvCxnSpPr/>
          <p:nvPr/>
        </p:nvCxnSpPr>
        <p:spPr>
          <a:xfrm>
            <a:off x="4048125" y="4963881"/>
            <a:ext cx="2066925" cy="13078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3875" y="5719792"/>
            <a:ext cx="3124200" cy="523220"/>
          </a:xfrm>
          <a:prstGeom prst="rect">
            <a:avLst/>
          </a:prstGeom>
          <a:solidFill>
            <a:schemeClr val="accent1">
              <a:lumMod val="50000"/>
            </a:schemeClr>
          </a:solidFill>
        </p:spPr>
        <p:txBody>
          <a:bodyPr wrap="square" rtlCol="0">
            <a:spAutoFit/>
          </a:bodyPr>
          <a:lstStyle/>
          <a:p>
            <a:r>
              <a:rPr lang="en-US" sz="1400" b="1" dirty="0" smtClean="0">
                <a:solidFill>
                  <a:schemeClr val="bg1"/>
                </a:solidFill>
              </a:rPr>
              <a:t>Yallop’s test for the previous day, and interpretive message.</a:t>
            </a:r>
            <a:endParaRPr lang="en-US" sz="1400" b="1" dirty="0">
              <a:solidFill>
                <a:schemeClr val="bg1"/>
              </a:solidFill>
            </a:endParaRPr>
          </a:p>
        </p:txBody>
      </p:sp>
      <p:cxnSp>
        <p:nvCxnSpPr>
          <p:cNvPr id="24" name="Straight Arrow Connector 23"/>
          <p:cNvCxnSpPr/>
          <p:nvPr/>
        </p:nvCxnSpPr>
        <p:spPr>
          <a:xfrm>
            <a:off x="3648075" y="5981402"/>
            <a:ext cx="2466975" cy="8861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04950" y="3168686"/>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LAG time between sunset and moon set in minutes. This says how many minutes one has to see the new moon after sunset. One will have to wait at least 20 minutes.</a:t>
            </a:r>
            <a:endParaRPr lang="en-US" sz="1400" b="1" dirty="0">
              <a:solidFill>
                <a:schemeClr val="bg1"/>
              </a:solidFill>
            </a:endParaRPr>
          </a:p>
        </p:txBody>
      </p:sp>
      <p:cxnSp>
        <p:nvCxnSpPr>
          <p:cNvPr id="29" name="Straight Arrow Connector 28"/>
          <p:cNvCxnSpPr>
            <a:stCxn id="27" idx="3"/>
          </p:cNvCxnSpPr>
          <p:nvPr/>
        </p:nvCxnSpPr>
        <p:spPr>
          <a:xfrm>
            <a:off x="4629150" y="3753462"/>
            <a:ext cx="1781176" cy="28187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0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7" grpId="0" animBg="1"/>
      <p:bldP spid="17" grpId="1" animBg="1"/>
      <p:bldP spid="22" grpId="0" animBg="1"/>
      <p:bldP spid="22"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19800" y="4135993"/>
            <a:ext cx="3124200" cy="1384995"/>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arc of light measurement in degrees.  In this case 20.9. This measures the angular distance between the center of the sun and the center of the new moon. This value is related to the visibility of the new moon.</a:t>
            </a:r>
            <a:endParaRPr lang="en-US" sz="1400" b="1" dirty="0">
              <a:solidFill>
                <a:schemeClr val="bg1"/>
              </a:solidFill>
            </a:endParaRPr>
          </a:p>
        </p:txBody>
      </p:sp>
      <p:cxnSp>
        <p:nvCxnSpPr>
          <p:cNvPr id="14" name="Straight Arrow Connector 13"/>
          <p:cNvCxnSpPr/>
          <p:nvPr/>
        </p:nvCxnSpPr>
        <p:spPr>
          <a:xfrm flipH="1">
            <a:off x="6931025" y="5520988"/>
            <a:ext cx="650875" cy="11420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09650" y="4997768"/>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arc of vision. This is the vertical altitude separation between the sun and moon in degrees. This relates to how dark it is at the time of the new moon, and thus affects visibility.</a:t>
            </a:r>
            <a:endParaRPr lang="en-US" sz="1400" b="1" dirty="0">
              <a:solidFill>
                <a:schemeClr val="bg1"/>
              </a:solidFill>
            </a:endParaRPr>
          </a:p>
        </p:txBody>
      </p:sp>
      <p:cxnSp>
        <p:nvCxnSpPr>
          <p:cNvPr id="23" name="Straight Arrow Connector 22"/>
          <p:cNvCxnSpPr>
            <a:stCxn id="20" idx="3"/>
          </p:cNvCxnSpPr>
          <p:nvPr/>
        </p:nvCxnSpPr>
        <p:spPr>
          <a:xfrm>
            <a:off x="4133850" y="5582544"/>
            <a:ext cx="2733675" cy="1123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28800" y="3575357"/>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Julian day number and time of the new moon at the “best time” for sighting.  This is about half of LAG time after sunset. The details are more technical.</a:t>
            </a:r>
            <a:endParaRPr lang="en-US" sz="1400" b="1" dirty="0">
              <a:solidFill>
                <a:schemeClr val="bg1"/>
              </a:solidFill>
            </a:endParaRPr>
          </a:p>
        </p:txBody>
      </p:sp>
      <p:cxnSp>
        <p:nvCxnSpPr>
          <p:cNvPr id="28" name="Straight Arrow Connector 27"/>
          <p:cNvCxnSpPr>
            <a:stCxn id="25" idx="3"/>
          </p:cNvCxnSpPr>
          <p:nvPr/>
        </p:nvCxnSpPr>
        <p:spPr>
          <a:xfrm>
            <a:off x="4953000" y="4160133"/>
            <a:ext cx="1866900" cy="23406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4350" y="6663064"/>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width of the moon’s lighted portion This figure is more technically correct than the arc of light since it is </a:t>
            </a:r>
            <a:r>
              <a:rPr lang="en-US" sz="1400" b="1" dirty="0" err="1" smtClean="0">
                <a:solidFill>
                  <a:schemeClr val="bg1"/>
                </a:solidFill>
              </a:rPr>
              <a:t>topo</a:t>
            </a:r>
            <a:r>
              <a:rPr lang="en-US" sz="1400" b="1" dirty="0" smtClean="0">
                <a:solidFill>
                  <a:schemeClr val="bg1"/>
                </a:solidFill>
              </a:rPr>
              <a:t>-centrically determined.</a:t>
            </a:r>
            <a:endParaRPr lang="en-US" sz="1400" b="1" dirty="0">
              <a:solidFill>
                <a:schemeClr val="bg1"/>
              </a:solidFill>
            </a:endParaRPr>
          </a:p>
        </p:txBody>
      </p:sp>
      <p:cxnSp>
        <p:nvCxnSpPr>
          <p:cNvPr id="34" name="Straight Arrow Connector 33"/>
          <p:cNvCxnSpPr/>
          <p:nvPr/>
        </p:nvCxnSpPr>
        <p:spPr>
          <a:xfrm flipV="1">
            <a:off x="3638550" y="6848474"/>
            <a:ext cx="2486025" cy="762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33962" y="2439407"/>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top red  message refers to the moon at the beginning of the month, and the bottom red message to the moon at the end of the month.</a:t>
            </a:r>
            <a:endParaRPr lang="en-US" sz="1400" b="1" dirty="0">
              <a:solidFill>
                <a:schemeClr val="bg1"/>
              </a:solidFill>
            </a:endParaRPr>
          </a:p>
        </p:txBody>
      </p:sp>
      <p:cxnSp>
        <p:nvCxnSpPr>
          <p:cNvPr id="17" name="Straight Arrow Connector 16"/>
          <p:cNvCxnSpPr>
            <a:stCxn id="16" idx="2"/>
          </p:cNvCxnSpPr>
          <p:nvPr/>
        </p:nvCxnSpPr>
        <p:spPr>
          <a:xfrm>
            <a:off x="6596062" y="3393514"/>
            <a:ext cx="334963" cy="27738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955471" y="1257300"/>
            <a:ext cx="2078491" cy="14437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391150" y="3393514"/>
            <a:ext cx="1204913" cy="17655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216650" y="3393514"/>
            <a:ext cx="379413" cy="3680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9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0" grpId="0" animBg="1"/>
      <p:bldP spid="20" grpId="1" animBg="1"/>
      <p:bldP spid="25" grpId="0" animBg="1"/>
      <p:bldP spid="25" grpId="1" animBg="1"/>
      <p:bldP spid="32" grpId="0" animBg="1"/>
      <p:bldP spid="32"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524500" y="4351200"/>
            <a:ext cx="3124200" cy="523220"/>
          </a:xfrm>
          <a:prstGeom prst="rect">
            <a:avLst/>
          </a:prstGeom>
          <a:solidFill>
            <a:schemeClr val="accent1">
              <a:lumMod val="50000"/>
            </a:schemeClr>
          </a:solidFill>
        </p:spPr>
        <p:txBody>
          <a:bodyPr wrap="square" rtlCol="0">
            <a:spAutoFit/>
          </a:bodyPr>
          <a:lstStyle/>
          <a:p>
            <a:r>
              <a:rPr lang="en-US" sz="1400" b="1" dirty="0" smtClean="0">
                <a:solidFill>
                  <a:schemeClr val="bg1"/>
                </a:solidFill>
              </a:rPr>
              <a:t>Hyperlink to more technical details.  I do not normally show the button.</a:t>
            </a:r>
            <a:endParaRPr lang="en-US" sz="1400" b="1" dirty="0">
              <a:solidFill>
                <a:schemeClr val="bg1"/>
              </a:solidFill>
            </a:endParaRPr>
          </a:p>
        </p:txBody>
      </p:sp>
      <p:cxnSp>
        <p:nvCxnSpPr>
          <p:cNvPr id="15" name="Straight Arrow Connector 14"/>
          <p:cNvCxnSpPr>
            <a:stCxn id="11" idx="2"/>
          </p:cNvCxnSpPr>
          <p:nvPr/>
        </p:nvCxnSpPr>
        <p:spPr>
          <a:xfrm flipH="1">
            <a:off x="5591175" y="4874420"/>
            <a:ext cx="1495425" cy="17746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Action Button: Forward or Next 4">
            <a:hlinkClick r:id="rId3" highlightClick="1"/>
          </p:cNvPr>
          <p:cNvSpPr/>
          <p:nvPr/>
        </p:nvSpPr>
        <p:spPr>
          <a:xfrm>
            <a:off x="5229225" y="6743700"/>
            <a:ext cx="295275" cy="2095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23925" y="2688193"/>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Hyperlink to site for calculating sunset anywhere in the world. The button will not be shown in most charts.</a:t>
            </a:r>
            <a:endParaRPr lang="en-US" sz="1400" b="1" dirty="0">
              <a:solidFill>
                <a:schemeClr val="bg1"/>
              </a:solidFill>
            </a:endParaRPr>
          </a:p>
        </p:txBody>
      </p:sp>
      <p:cxnSp>
        <p:nvCxnSpPr>
          <p:cNvPr id="22" name="Straight Arrow Connector 21"/>
          <p:cNvCxnSpPr>
            <a:stCxn id="19" idx="2"/>
          </p:cNvCxnSpPr>
          <p:nvPr/>
        </p:nvCxnSpPr>
        <p:spPr>
          <a:xfrm flipH="1">
            <a:off x="1685925" y="3426857"/>
            <a:ext cx="800100" cy="30882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Action Button: Forward or Next 8">
            <a:hlinkClick r:id="rId4" highlightClick="1"/>
          </p:cNvPr>
          <p:cNvSpPr/>
          <p:nvPr/>
        </p:nvSpPr>
        <p:spPr>
          <a:xfrm>
            <a:off x="1333500" y="6615470"/>
            <a:ext cx="285750" cy="19490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543425" y="1688068"/>
            <a:ext cx="3124200" cy="1384995"/>
          </a:xfrm>
          <a:prstGeom prst="rect">
            <a:avLst/>
          </a:prstGeom>
          <a:solidFill>
            <a:schemeClr val="accent1">
              <a:lumMod val="50000"/>
            </a:schemeClr>
          </a:solidFill>
        </p:spPr>
        <p:txBody>
          <a:bodyPr wrap="square" rtlCol="0">
            <a:spAutoFit/>
          </a:bodyPr>
          <a:lstStyle/>
          <a:p>
            <a:r>
              <a:rPr lang="en-US" sz="1400" b="1" dirty="0" smtClean="0">
                <a:solidFill>
                  <a:schemeClr val="bg1"/>
                </a:solidFill>
              </a:rPr>
              <a:t>At the bottom of the page, a corresponding inset chart to show the number of days in the year counting from the day of the spring Tequfah (equinox).  In this case, the first day of the month is the 183</a:t>
            </a:r>
            <a:r>
              <a:rPr lang="en-US" sz="1400" b="1" baseline="30000" dirty="0" smtClean="0">
                <a:solidFill>
                  <a:schemeClr val="bg1"/>
                </a:solidFill>
              </a:rPr>
              <a:t>rd</a:t>
            </a:r>
            <a:r>
              <a:rPr lang="en-US" sz="1400" b="1" dirty="0" smtClean="0">
                <a:solidFill>
                  <a:schemeClr val="bg1"/>
                </a:solidFill>
              </a:rPr>
              <a:t> day of year.</a:t>
            </a:r>
            <a:endParaRPr lang="en-US" sz="1400" b="1" dirty="0">
              <a:solidFill>
                <a:schemeClr val="bg1"/>
              </a:solidFill>
            </a:endParaRPr>
          </a:p>
        </p:txBody>
      </p:sp>
      <p:cxnSp>
        <p:nvCxnSpPr>
          <p:cNvPr id="30" name="Straight Arrow Connector 29"/>
          <p:cNvCxnSpPr>
            <a:stCxn id="29" idx="2"/>
          </p:cNvCxnSpPr>
          <p:nvPr/>
        </p:nvCxnSpPr>
        <p:spPr>
          <a:xfrm flipH="1">
            <a:off x="2990851" y="3073063"/>
            <a:ext cx="3114674" cy="31943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1"/>
          </p:cNvCxnSpPr>
          <p:nvPr/>
        </p:nvCxnSpPr>
        <p:spPr>
          <a:xfrm flipH="1" flipV="1">
            <a:off x="3543301" y="1688070"/>
            <a:ext cx="1000124" cy="6924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8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9" grpId="0" animBg="1"/>
      <p:bldP spid="19" grpId="1"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
            <a:ext cx="7371429" cy="7600001"/>
          </a:xfrm>
          <a:prstGeom prst="rect">
            <a:avLst/>
          </a:prstGeom>
        </p:spPr>
      </p:pic>
      <p:sp>
        <p:nvSpPr>
          <p:cNvPr id="10" name="TextBox 9"/>
          <p:cNvSpPr txBox="1"/>
          <p:nvPr/>
        </p:nvSpPr>
        <p:spPr>
          <a:xfrm>
            <a:off x="6677025" y="5993368"/>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Heavens on Aug 31, 2 BC.  Astronomers use a -1 to represent 2 BC  because they count a 0 year that historians do not count.</a:t>
            </a:r>
            <a:endParaRPr lang="en-US" sz="1400" b="1" dirty="0">
              <a:solidFill>
                <a:schemeClr val="bg1"/>
              </a:solidFill>
            </a:endParaRPr>
          </a:p>
        </p:txBody>
      </p:sp>
      <p:cxnSp>
        <p:nvCxnSpPr>
          <p:cNvPr id="11" name="Straight Arrow Connector 10"/>
          <p:cNvCxnSpPr>
            <a:stCxn id="10" idx="1"/>
          </p:cNvCxnSpPr>
          <p:nvPr/>
        </p:nvCxnSpPr>
        <p:spPr>
          <a:xfrm flipH="1">
            <a:off x="6067425" y="6470422"/>
            <a:ext cx="609600" cy="9590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43075" y="5731758"/>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time is 16 hours, 31 minutes UTC, about the perfect time for seeing the new moon on this date.</a:t>
            </a:r>
            <a:endParaRPr lang="en-US" sz="1400" b="1" dirty="0">
              <a:solidFill>
                <a:schemeClr val="bg1"/>
              </a:solidFill>
            </a:endParaRPr>
          </a:p>
        </p:txBody>
      </p:sp>
      <p:cxnSp>
        <p:nvCxnSpPr>
          <p:cNvPr id="18" name="Straight Arrow Connector 17"/>
          <p:cNvCxnSpPr>
            <a:stCxn id="17" idx="0"/>
          </p:cNvCxnSpPr>
          <p:nvPr/>
        </p:nvCxnSpPr>
        <p:spPr>
          <a:xfrm flipH="1" flipV="1">
            <a:off x="1743075" y="3990976"/>
            <a:ext cx="1562100" cy="174078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67275" y="5993368"/>
            <a:ext cx="1714500" cy="15028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4086225"/>
            <a:ext cx="7371429" cy="359950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p:cNvSpPr txBox="1"/>
          <p:nvPr/>
        </p:nvSpPr>
        <p:spPr>
          <a:xfrm>
            <a:off x="5600700" y="2582674"/>
            <a:ext cx="3124200" cy="738664"/>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400" b="1" dirty="0" smtClean="0">
                <a:solidFill>
                  <a:schemeClr val="bg1"/>
                </a:solidFill>
              </a:rPr>
              <a:t>I show the horizon here and a transparent ground where the observer stands.</a:t>
            </a:r>
            <a:endParaRPr lang="en-US" sz="1400" b="1" dirty="0">
              <a:solidFill>
                <a:schemeClr val="bg1"/>
              </a:solidFill>
            </a:endParaRPr>
          </a:p>
        </p:txBody>
      </p:sp>
      <p:cxnSp>
        <p:nvCxnSpPr>
          <p:cNvPr id="25" name="Straight Arrow Connector 24"/>
          <p:cNvCxnSpPr>
            <a:stCxn id="24" idx="2"/>
          </p:cNvCxnSpPr>
          <p:nvPr/>
        </p:nvCxnSpPr>
        <p:spPr>
          <a:xfrm flipH="1">
            <a:off x="6581776" y="3321338"/>
            <a:ext cx="581024" cy="13935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2"/>
          </p:cNvCxnSpPr>
          <p:nvPr/>
        </p:nvCxnSpPr>
        <p:spPr>
          <a:xfrm flipH="1">
            <a:off x="6134100" y="3321338"/>
            <a:ext cx="1028700" cy="7648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9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17" grpId="1"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
            <a:ext cx="7371429" cy="7600001"/>
          </a:xfrm>
          <a:prstGeom prst="rect">
            <a:avLst/>
          </a:prstGeom>
        </p:spPr>
      </p:pic>
      <p:sp>
        <p:nvSpPr>
          <p:cNvPr id="28" name="TextBox 27"/>
          <p:cNvSpPr txBox="1"/>
          <p:nvPr/>
        </p:nvSpPr>
        <p:spPr>
          <a:xfrm>
            <a:off x="4400550" y="2078593"/>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I use the first sighting of the new moon in all our calendars.  Here in 2 BC the moon lines up under the feet of Virgo on Yeshua’s birth date as indicated in Revelation 12:1-2.</a:t>
            </a:r>
            <a:endParaRPr lang="en-US" sz="1400" b="1" dirty="0">
              <a:solidFill>
                <a:schemeClr val="bg1"/>
              </a:solidFill>
            </a:endParaRPr>
          </a:p>
        </p:txBody>
      </p:sp>
      <p:cxnSp>
        <p:nvCxnSpPr>
          <p:cNvPr id="29" name="Straight Arrow Connector 28"/>
          <p:cNvCxnSpPr/>
          <p:nvPr/>
        </p:nvCxnSpPr>
        <p:spPr>
          <a:xfrm flipH="1" flipV="1">
            <a:off x="1857375" y="914400"/>
            <a:ext cx="2543175" cy="15335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228725" y="1524000"/>
            <a:ext cx="3171825" cy="9239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1438275" y="1457325"/>
            <a:ext cx="581025" cy="2181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43475" y="5813406"/>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woman is clothed with the sun here. Revelation 12:1-2.  The sighted moon method reproduces the sign. Conjunction methods cannot.</a:t>
            </a:r>
            <a:endParaRPr lang="en-US" sz="1400" b="1" dirty="0">
              <a:solidFill>
                <a:schemeClr val="bg1"/>
              </a:solidFill>
            </a:endParaRPr>
          </a:p>
        </p:txBody>
      </p:sp>
      <p:cxnSp>
        <p:nvCxnSpPr>
          <p:cNvPr id="32" name="Straight Arrow Connector 31"/>
          <p:cNvCxnSpPr>
            <a:stCxn id="31" idx="0"/>
          </p:cNvCxnSpPr>
          <p:nvPr/>
        </p:nvCxnSpPr>
        <p:spPr>
          <a:xfrm flipH="1" flipV="1">
            <a:off x="4162425" y="4864598"/>
            <a:ext cx="2343150" cy="948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76275" y="5813406"/>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In conjunction methods, or the so called “book-end” method, the moon does not line up under the feet, but is too close to the sun.</a:t>
            </a:r>
            <a:endParaRPr lang="en-US" sz="1400" b="1" dirty="0">
              <a:solidFill>
                <a:schemeClr val="bg1"/>
              </a:solidFill>
            </a:endParaRPr>
          </a:p>
        </p:txBody>
      </p:sp>
      <p:cxnSp>
        <p:nvCxnSpPr>
          <p:cNvPr id="36" name="Straight Arrow Connector 35"/>
          <p:cNvCxnSpPr>
            <a:stCxn id="35" idx="0"/>
          </p:cNvCxnSpPr>
          <p:nvPr/>
        </p:nvCxnSpPr>
        <p:spPr>
          <a:xfrm flipH="1" flipV="1">
            <a:off x="1728787" y="4038600"/>
            <a:ext cx="509588" cy="17748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0"/>
          </p:cNvCxnSpPr>
          <p:nvPr/>
        </p:nvCxnSpPr>
        <p:spPr>
          <a:xfrm flipV="1">
            <a:off x="2238375" y="4864598"/>
            <a:ext cx="1657350" cy="948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8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par>
                                <p:cTn id="25" presetID="4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9" grpId="0" animBg="1"/>
      <p:bldP spid="9" grpId="1" animBg="1"/>
      <p:bldP spid="31" grpId="0" animBg="1"/>
      <p:bldP spid="31" grpId="1"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
            <a:ext cx="7371429" cy="7600001"/>
          </a:xfrm>
          <a:prstGeom prst="rect">
            <a:avLst/>
          </a:prstGeom>
        </p:spPr>
      </p:pic>
      <p:sp>
        <p:nvSpPr>
          <p:cNvPr id="12" name="TextBox 11"/>
          <p:cNvSpPr txBox="1"/>
          <p:nvPr/>
        </p:nvSpPr>
        <p:spPr>
          <a:xfrm>
            <a:off x="4633912" y="592693"/>
            <a:ext cx="3124200" cy="2462213"/>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reproduction of Revelation 12:1-2  as a sign in heaven confirms the testimony of Messiah Yeshua, and also confirms that the sighted moon method is Scripturally correct.  False teachers cannot reproduce the scene. Watch for them to alter the output of their programs.  This scene is taken from the free astronomy program Stellarium. All objects are as the program presents them. I have altered nothing.</a:t>
            </a:r>
            <a:endParaRPr lang="en-US" sz="1400" b="1" dirty="0">
              <a:solidFill>
                <a:schemeClr val="bg1"/>
              </a:solidFill>
            </a:endParaRPr>
          </a:p>
        </p:txBody>
      </p:sp>
      <p:sp>
        <p:nvSpPr>
          <p:cNvPr id="20" name="TextBox 19"/>
          <p:cNvSpPr txBox="1"/>
          <p:nvPr/>
        </p:nvSpPr>
        <p:spPr>
          <a:xfrm>
            <a:off x="2505075" y="5040868"/>
            <a:ext cx="3124200" cy="2246769"/>
          </a:xfrm>
          <a:prstGeom prst="rect">
            <a:avLst/>
          </a:prstGeom>
          <a:solidFill>
            <a:schemeClr val="accent1">
              <a:lumMod val="50000"/>
            </a:schemeClr>
          </a:solidFill>
        </p:spPr>
        <p:txBody>
          <a:bodyPr wrap="square" rtlCol="0">
            <a:spAutoFit/>
          </a:bodyPr>
          <a:lstStyle/>
          <a:p>
            <a:r>
              <a:rPr lang="en-US" sz="1400" b="1" dirty="0" smtClean="0">
                <a:solidFill>
                  <a:schemeClr val="bg1"/>
                </a:solidFill>
              </a:rPr>
              <a:t>Notice the BRANCH in the RIGHT hand of Virgo.  The “Branch” is a Messianic title for Messiah.</a:t>
            </a:r>
          </a:p>
          <a:p>
            <a:endParaRPr lang="en-US" sz="1400" b="1" dirty="0">
              <a:solidFill>
                <a:schemeClr val="bg1"/>
              </a:solidFill>
            </a:endParaRPr>
          </a:p>
          <a:p>
            <a:r>
              <a:rPr lang="en-US" sz="1400" b="1" dirty="0" smtClean="0">
                <a:solidFill>
                  <a:schemeClr val="bg1"/>
                </a:solidFill>
              </a:rPr>
              <a:t>Notice  the sheaf of grain in the LEFT hand of Virgo.  “Spica” means an “ear of wheat” It is a close binary star. An ear of grain is a “seed.”  Seed is another reference to the Messiah first used in Genesis 3:15.</a:t>
            </a:r>
            <a:endParaRPr lang="en-US" sz="1400" b="1" dirty="0">
              <a:solidFill>
                <a:schemeClr val="bg1"/>
              </a:solidFill>
            </a:endParaRPr>
          </a:p>
        </p:txBody>
      </p:sp>
      <p:cxnSp>
        <p:nvCxnSpPr>
          <p:cNvPr id="21" name="Straight Arrow Connector 20"/>
          <p:cNvCxnSpPr>
            <a:stCxn id="20" idx="0"/>
          </p:cNvCxnSpPr>
          <p:nvPr/>
        </p:nvCxnSpPr>
        <p:spPr>
          <a:xfrm flipH="1" flipV="1">
            <a:off x="2095501" y="3648076"/>
            <a:ext cx="1971674" cy="13927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0"/>
          </p:cNvCxnSpPr>
          <p:nvPr/>
        </p:nvCxnSpPr>
        <p:spPr>
          <a:xfrm flipV="1">
            <a:off x="4067175" y="2733676"/>
            <a:ext cx="390525" cy="23071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
            <a:ext cx="7371429" cy="7600001"/>
          </a:xfrm>
          <a:prstGeom prst="rect">
            <a:avLst/>
          </a:prstGeom>
        </p:spPr>
      </p:pic>
      <p:sp>
        <p:nvSpPr>
          <p:cNvPr id="23" name="TextBox 22"/>
          <p:cNvSpPr txBox="1"/>
          <p:nvPr/>
        </p:nvSpPr>
        <p:spPr>
          <a:xfrm>
            <a:off x="6305550" y="2718316"/>
            <a:ext cx="3124200" cy="523220"/>
          </a:xfrm>
          <a:prstGeom prst="rect">
            <a:avLst/>
          </a:prstGeom>
          <a:solidFill>
            <a:schemeClr val="accent1">
              <a:lumMod val="50000"/>
            </a:schemeClr>
          </a:solidFill>
        </p:spPr>
        <p:txBody>
          <a:bodyPr wrap="square" rtlCol="0">
            <a:spAutoFit/>
          </a:bodyPr>
          <a:lstStyle/>
          <a:p>
            <a:r>
              <a:rPr lang="en-US" sz="1400" b="1" dirty="0" smtClean="0">
                <a:solidFill>
                  <a:schemeClr val="bg1"/>
                </a:solidFill>
              </a:rPr>
              <a:t>Notice that seven wandering “stars” have assembled for Messiah’s birth!</a:t>
            </a:r>
            <a:endParaRPr lang="en-US" sz="1400" b="1" dirty="0">
              <a:solidFill>
                <a:schemeClr val="bg1"/>
              </a:solidFill>
            </a:endParaRPr>
          </a:p>
        </p:txBody>
      </p:sp>
      <p:cxnSp>
        <p:nvCxnSpPr>
          <p:cNvPr id="24" name="Straight Arrow Connector 23"/>
          <p:cNvCxnSpPr>
            <a:stCxn id="23" idx="1"/>
          </p:cNvCxnSpPr>
          <p:nvPr/>
        </p:nvCxnSpPr>
        <p:spPr>
          <a:xfrm flipH="1" flipV="1">
            <a:off x="1200150" y="2000250"/>
            <a:ext cx="5105400" cy="9796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1"/>
          </p:cNvCxnSpPr>
          <p:nvPr/>
        </p:nvCxnSpPr>
        <p:spPr>
          <a:xfrm flipH="1" flipV="1">
            <a:off x="2381251" y="1181100"/>
            <a:ext cx="3924299" cy="179882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1"/>
          </p:cNvCxnSpPr>
          <p:nvPr/>
        </p:nvCxnSpPr>
        <p:spPr>
          <a:xfrm flipH="1" flipV="1">
            <a:off x="2505075" y="2819400"/>
            <a:ext cx="3800475" cy="16052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1"/>
          </p:cNvCxnSpPr>
          <p:nvPr/>
        </p:nvCxnSpPr>
        <p:spPr>
          <a:xfrm flipH="1">
            <a:off x="4405313" y="2979926"/>
            <a:ext cx="1900237" cy="178257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3" idx="1"/>
          </p:cNvCxnSpPr>
          <p:nvPr/>
        </p:nvCxnSpPr>
        <p:spPr>
          <a:xfrm flipH="1">
            <a:off x="5048250" y="2979926"/>
            <a:ext cx="1257300" cy="217309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1"/>
          </p:cNvCxnSpPr>
          <p:nvPr/>
        </p:nvCxnSpPr>
        <p:spPr>
          <a:xfrm flipH="1">
            <a:off x="5286375" y="2979926"/>
            <a:ext cx="1019175" cy="232549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3" idx="1"/>
          </p:cNvCxnSpPr>
          <p:nvPr/>
        </p:nvCxnSpPr>
        <p:spPr>
          <a:xfrm flipH="1">
            <a:off x="5048251" y="2979926"/>
            <a:ext cx="1257299" cy="347802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0" y="7595"/>
            <a:ext cx="10058400" cy="1015663"/>
          </a:xfrm>
          <a:prstGeom prst="rect">
            <a:avLst/>
          </a:prstGeom>
          <a:solidFill>
            <a:schemeClr val="accent1"/>
          </a:solidFill>
        </p:spPr>
        <p:txBody>
          <a:bodyPr wrap="square" rtlCol="0">
            <a:spAutoFit/>
          </a:bodyPr>
          <a:lstStyle/>
          <a:p>
            <a:pPr algn="ctr"/>
            <a:r>
              <a:rPr lang="en-US" b="1" dirty="0" smtClean="0">
                <a:solidFill>
                  <a:schemeClr val="bg1"/>
                </a:solidFill>
              </a:rPr>
              <a:t>Complete Miss of Moon being under the feet of Virgo in 3 BC</a:t>
            </a:r>
          </a:p>
          <a:p>
            <a:pPr algn="ctr"/>
            <a:r>
              <a:rPr lang="en-US" b="1" dirty="0" smtClean="0">
                <a:solidFill>
                  <a:schemeClr val="bg1"/>
                </a:solidFill>
              </a:rPr>
              <a:t>The true facts are unforgiving.</a:t>
            </a:r>
          </a:p>
          <a:p>
            <a:pPr algn="ct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427" t="13404" r="14863" b="14582"/>
          <a:stretch/>
        </p:blipFill>
        <p:spPr>
          <a:xfrm>
            <a:off x="0" y="734080"/>
            <a:ext cx="10058400" cy="7038320"/>
          </a:xfrm>
          <a:prstGeom prst="rect">
            <a:avLst/>
          </a:prstGeom>
        </p:spPr>
      </p:pic>
      <p:sp>
        <p:nvSpPr>
          <p:cNvPr id="5" name="TextBox 4"/>
          <p:cNvSpPr txBox="1"/>
          <p:nvPr/>
        </p:nvSpPr>
        <p:spPr>
          <a:xfrm>
            <a:off x="152400" y="4937760"/>
            <a:ext cx="3352800" cy="2092881"/>
          </a:xfrm>
          <a:prstGeom prst="rect">
            <a:avLst/>
          </a:prstGeom>
          <a:solidFill>
            <a:schemeClr val="tx1"/>
          </a:solidFill>
        </p:spPr>
        <p:txBody>
          <a:bodyPr wrap="square" rtlCol="0">
            <a:spAutoFit/>
          </a:bodyPr>
          <a:lstStyle/>
          <a:p>
            <a:r>
              <a:rPr lang="en-US" sz="1000" dirty="0" smtClean="0">
                <a:solidFill>
                  <a:schemeClr val="bg1"/>
                </a:solidFill>
              </a:rPr>
              <a:t>At least one website tries to redraw Virgo with the  toe of the left foot at the red dot to make it look like the moon is under the foot in 3 BC.   Ernest L. Martin in his book shows Virgo standing up with the same drawing as this website.  His drawing on page 85  is a drawing and not a computer generated star chart as the one above.  He shows the ecliptic and the drawing of  Virgo wrongly drawn below the ecliptic. While there is a little latitude in drawing the constellation, Virgo cannot be drawn the way he has it due to the star “Spica” occupying that position in the sheaf of grain seed the virgin is holding.  This put the lie to the words “Everything fits perfectly in this relationship” that Martin wrote.  The </a:t>
            </a:r>
            <a:r>
              <a:rPr lang="en-US" sz="1000" dirty="0">
                <a:solidFill>
                  <a:schemeClr val="bg1"/>
                </a:solidFill>
              </a:rPr>
              <a:t>match is perfect in 2 BC without any re-engineering of the charts.</a:t>
            </a:r>
          </a:p>
        </p:txBody>
      </p:sp>
      <p:sp>
        <p:nvSpPr>
          <p:cNvPr id="6" name="Flowchart: Connector 5"/>
          <p:cNvSpPr/>
          <p:nvPr/>
        </p:nvSpPr>
        <p:spPr>
          <a:xfrm>
            <a:off x="2888340" y="3788232"/>
            <a:ext cx="152400" cy="1524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4400" y="7482840"/>
            <a:ext cx="2286000" cy="246221"/>
          </a:xfrm>
          <a:prstGeom prst="rect">
            <a:avLst/>
          </a:prstGeom>
          <a:solidFill>
            <a:schemeClr val="tx1"/>
          </a:solidFill>
        </p:spPr>
        <p:txBody>
          <a:bodyPr wrap="square" rtlCol="0">
            <a:spAutoFit/>
          </a:bodyPr>
          <a:lstStyle/>
          <a:p>
            <a:pPr algn="ctr"/>
            <a:r>
              <a:rPr lang="en-US" sz="1000" dirty="0" smtClean="0">
                <a:solidFill>
                  <a:schemeClr val="bg1"/>
                </a:solidFill>
              </a:rPr>
              <a:t>3 BC: (astronomers use a 0  year)</a:t>
            </a:r>
            <a:endParaRPr lang="en-US" sz="1000" dirty="0">
              <a:solidFill>
                <a:schemeClr val="bg1"/>
              </a:solidFill>
            </a:endParaRPr>
          </a:p>
        </p:txBody>
      </p:sp>
      <p:cxnSp>
        <p:nvCxnSpPr>
          <p:cNvPr id="9" name="Straight Arrow Connector 8"/>
          <p:cNvCxnSpPr>
            <a:stCxn id="7" idx="1"/>
          </p:cNvCxnSpPr>
          <p:nvPr/>
        </p:nvCxnSpPr>
        <p:spPr>
          <a:xfrm flipH="1" flipV="1">
            <a:off x="609600" y="7406641"/>
            <a:ext cx="304800" cy="1993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59200" y="3935771"/>
            <a:ext cx="1603830" cy="553998"/>
          </a:xfrm>
          <a:prstGeom prst="rect">
            <a:avLst/>
          </a:prstGeom>
          <a:solidFill>
            <a:schemeClr val="tx1"/>
          </a:solidFill>
        </p:spPr>
        <p:txBody>
          <a:bodyPr wrap="square" rtlCol="0">
            <a:spAutoFit/>
          </a:bodyPr>
          <a:lstStyle/>
          <a:p>
            <a:pPr algn="ctr"/>
            <a:r>
              <a:rPr lang="en-US" sz="1000" dirty="0" smtClean="0">
                <a:solidFill>
                  <a:schemeClr val="bg1"/>
                </a:solidFill>
              </a:rPr>
              <a:t>The left foot is sometimes drawn between the arrow points. It is still a miss.</a:t>
            </a:r>
            <a:endParaRPr lang="en-US" sz="1000" dirty="0">
              <a:solidFill>
                <a:schemeClr val="bg1"/>
              </a:solidFill>
            </a:endParaRPr>
          </a:p>
        </p:txBody>
      </p:sp>
      <p:cxnSp>
        <p:nvCxnSpPr>
          <p:cNvPr id="14" name="Straight Arrow Connector 13"/>
          <p:cNvCxnSpPr>
            <a:stCxn id="13" idx="1"/>
          </p:cNvCxnSpPr>
          <p:nvPr/>
        </p:nvCxnSpPr>
        <p:spPr>
          <a:xfrm flipH="1" flipV="1">
            <a:off x="3200400" y="4191000"/>
            <a:ext cx="558800" cy="217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1"/>
          </p:cNvCxnSpPr>
          <p:nvPr/>
        </p:nvCxnSpPr>
        <p:spPr>
          <a:xfrm flipH="1" flipV="1">
            <a:off x="3505200" y="3788232"/>
            <a:ext cx="254000" cy="424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81800" y="5984200"/>
            <a:ext cx="1603830" cy="400110"/>
          </a:xfrm>
          <a:prstGeom prst="rect">
            <a:avLst/>
          </a:prstGeom>
          <a:solidFill>
            <a:schemeClr val="tx1"/>
          </a:solidFill>
        </p:spPr>
        <p:txBody>
          <a:bodyPr wrap="square" rtlCol="0">
            <a:spAutoFit/>
          </a:bodyPr>
          <a:lstStyle/>
          <a:p>
            <a:pPr algn="ctr"/>
            <a:r>
              <a:rPr lang="en-US" sz="1000" dirty="0" smtClean="0">
                <a:solidFill>
                  <a:schemeClr val="bg1"/>
                </a:solidFill>
              </a:rPr>
              <a:t>Sunset, with ground horizon line shown.</a:t>
            </a:r>
            <a:endParaRPr lang="en-US" sz="1000" dirty="0">
              <a:solidFill>
                <a:schemeClr val="bg1"/>
              </a:solidFill>
            </a:endParaRPr>
          </a:p>
        </p:txBody>
      </p:sp>
      <p:cxnSp>
        <p:nvCxnSpPr>
          <p:cNvPr id="26" name="Straight Arrow Connector 25"/>
          <p:cNvCxnSpPr>
            <a:stCxn id="25" idx="1"/>
          </p:cNvCxnSpPr>
          <p:nvPr/>
        </p:nvCxnSpPr>
        <p:spPr>
          <a:xfrm flipH="1" flipV="1">
            <a:off x="6019800" y="5791200"/>
            <a:ext cx="762000" cy="3930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4970" y="3200400"/>
            <a:ext cx="1603830" cy="400110"/>
          </a:xfrm>
          <a:prstGeom prst="rect">
            <a:avLst/>
          </a:prstGeom>
          <a:solidFill>
            <a:schemeClr val="tx1"/>
          </a:solidFill>
        </p:spPr>
        <p:txBody>
          <a:bodyPr wrap="square" rtlCol="0">
            <a:spAutoFit/>
          </a:bodyPr>
          <a:lstStyle/>
          <a:p>
            <a:pPr algn="ctr"/>
            <a:r>
              <a:rPr lang="en-US" sz="1000" dirty="0" smtClean="0">
                <a:solidFill>
                  <a:schemeClr val="bg1"/>
                </a:solidFill>
              </a:rPr>
              <a:t>Location of Moon on Sept 11</a:t>
            </a:r>
            <a:r>
              <a:rPr lang="en-US" sz="1000" baseline="30000" dirty="0" smtClean="0">
                <a:solidFill>
                  <a:schemeClr val="bg1"/>
                </a:solidFill>
              </a:rPr>
              <a:t>th</a:t>
            </a:r>
            <a:r>
              <a:rPr lang="en-US" sz="1000" dirty="0" smtClean="0">
                <a:solidFill>
                  <a:schemeClr val="bg1"/>
                </a:solidFill>
              </a:rPr>
              <a:t> 3 BC</a:t>
            </a:r>
            <a:endParaRPr lang="en-US" sz="1000" dirty="0">
              <a:solidFill>
                <a:schemeClr val="bg1"/>
              </a:solidFill>
            </a:endParaRPr>
          </a:p>
        </p:txBody>
      </p:sp>
      <p:cxnSp>
        <p:nvCxnSpPr>
          <p:cNvPr id="30" name="Straight Arrow Connector 29"/>
          <p:cNvCxnSpPr/>
          <p:nvPr/>
        </p:nvCxnSpPr>
        <p:spPr>
          <a:xfrm>
            <a:off x="1498600" y="3400455"/>
            <a:ext cx="1092200" cy="12477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400800" y="1259001"/>
            <a:ext cx="3124200" cy="2462213"/>
          </a:xfrm>
          <a:prstGeom prst="rect">
            <a:avLst/>
          </a:prstGeom>
          <a:solidFill>
            <a:schemeClr val="accent1">
              <a:lumMod val="50000"/>
            </a:schemeClr>
          </a:solidFill>
        </p:spPr>
        <p:txBody>
          <a:bodyPr wrap="square" rtlCol="0">
            <a:spAutoFit/>
          </a:bodyPr>
          <a:lstStyle/>
          <a:p>
            <a:r>
              <a:rPr lang="en-US" sz="1400" b="1" dirty="0" smtClean="0">
                <a:solidFill>
                  <a:schemeClr val="bg1"/>
                </a:solidFill>
              </a:rPr>
              <a:t>Consider the relative poverty of this scene from 3 BC, where the stars are not lined up for Messiah’s birth.</a:t>
            </a:r>
          </a:p>
          <a:p>
            <a:endParaRPr lang="en-US" sz="1400" b="1" dirty="0">
              <a:solidFill>
                <a:schemeClr val="bg1"/>
              </a:solidFill>
            </a:endParaRPr>
          </a:p>
          <a:p>
            <a:r>
              <a:rPr lang="en-US" sz="1400" b="1" dirty="0" smtClean="0">
                <a:solidFill>
                  <a:schemeClr val="bg1"/>
                </a:solidFill>
              </a:rPr>
              <a:t>Both Jack Finegan and Ernest Martin referenced Augustus’ enrollment as “Father of his Country” by all the Romans in 2 BC, but they incorrectly placed it in 3 BC by assuming that the people swore to it before the Roman Senate made it a law in Feb. 2 BC.</a:t>
            </a:r>
          </a:p>
        </p:txBody>
      </p:sp>
    </p:spTree>
    <p:extLst>
      <p:ext uri="{BB962C8B-B14F-4D97-AF65-F5344CB8AC3E}">
        <p14:creationId xmlns:p14="http://schemas.microsoft.com/office/powerpoint/2010/main" val="14277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872" t="25769" r="24337" b="10302"/>
          <a:stretch/>
        </p:blipFill>
        <p:spPr>
          <a:xfrm>
            <a:off x="0" y="-1"/>
            <a:ext cx="10058400" cy="7910625"/>
          </a:xfrm>
          <a:prstGeom prst="rect">
            <a:avLst/>
          </a:prstGeom>
        </p:spPr>
      </p:pic>
      <p:sp>
        <p:nvSpPr>
          <p:cNvPr id="3" name="5-Point Star 2"/>
          <p:cNvSpPr/>
          <p:nvPr/>
        </p:nvSpPr>
        <p:spPr>
          <a:xfrm>
            <a:off x="7391400" y="1837787"/>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11</a:t>
            </a:r>
          </a:p>
        </p:txBody>
      </p:sp>
      <p:sp>
        <p:nvSpPr>
          <p:cNvPr id="4" name="5-Point Star 3"/>
          <p:cNvSpPr/>
          <p:nvPr/>
        </p:nvSpPr>
        <p:spPr>
          <a:xfrm>
            <a:off x="5048250" y="1219200"/>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12</a:t>
            </a:r>
          </a:p>
        </p:txBody>
      </p:sp>
      <p:sp>
        <p:nvSpPr>
          <p:cNvPr id="5" name="5-Point Star 4"/>
          <p:cNvSpPr/>
          <p:nvPr/>
        </p:nvSpPr>
        <p:spPr>
          <a:xfrm>
            <a:off x="2997993" y="4343400"/>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1</a:t>
            </a:r>
          </a:p>
        </p:txBody>
      </p:sp>
      <p:sp>
        <p:nvSpPr>
          <p:cNvPr id="6" name="5-Point Star 5"/>
          <p:cNvSpPr/>
          <p:nvPr/>
        </p:nvSpPr>
        <p:spPr>
          <a:xfrm>
            <a:off x="3028473" y="5715000"/>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2</a:t>
            </a:r>
          </a:p>
        </p:txBody>
      </p:sp>
      <p:sp>
        <p:nvSpPr>
          <p:cNvPr id="7" name="5-Point Star 6"/>
          <p:cNvSpPr/>
          <p:nvPr/>
        </p:nvSpPr>
        <p:spPr>
          <a:xfrm>
            <a:off x="4345145" y="6706867"/>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3</a:t>
            </a:r>
          </a:p>
        </p:txBody>
      </p:sp>
      <p:sp>
        <p:nvSpPr>
          <p:cNvPr id="8" name="5-Point Star 7"/>
          <p:cNvSpPr/>
          <p:nvPr/>
        </p:nvSpPr>
        <p:spPr>
          <a:xfrm>
            <a:off x="5181600" y="7239000"/>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4</a:t>
            </a:r>
          </a:p>
        </p:txBody>
      </p:sp>
      <p:sp>
        <p:nvSpPr>
          <p:cNvPr id="9" name="5-Point Star 8"/>
          <p:cNvSpPr/>
          <p:nvPr/>
        </p:nvSpPr>
        <p:spPr>
          <a:xfrm>
            <a:off x="6391538" y="7162800"/>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5</a:t>
            </a:r>
          </a:p>
        </p:txBody>
      </p:sp>
      <p:sp>
        <p:nvSpPr>
          <p:cNvPr id="10" name="5-Point Star 9"/>
          <p:cNvSpPr/>
          <p:nvPr/>
        </p:nvSpPr>
        <p:spPr>
          <a:xfrm>
            <a:off x="7391400" y="6885945"/>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6</a:t>
            </a:r>
          </a:p>
        </p:txBody>
      </p:sp>
      <p:sp>
        <p:nvSpPr>
          <p:cNvPr id="11" name="5-Point Star 10"/>
          <p:cNvSpPr/>
          <p:nvPr/>
        </p:nvSpPr>
        <p:spPr>
          <a:xfrm>
            <a:off x="8077200" y="5714999"/>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7</a:t>
            </a:r>
          </a:p>
        </p:txBody>
      </p:sp>
      <p:sp>
        <p:nvSpPr>
          <p:cNvPr id="12" name="5-Point Star 11"/>
          <p:cNvSpPr/>
          <p:nvPr/>
        </p:nvSpPr>
        <p:spPr>
          <a:xfrm>
            <a:off x="8229600" y="5346705"/>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8</a:t>
            </a:r>
          </a:p>
        </p:txBody>
      </p:sp>
      <p:sp>
        <p:nvSpPr>
          <p:cNvPr id="13" name="5-Point Star 12"/>
          <p:cNvSpPr/>
          <p:nvPr/>
        </p:nvSpPr>
        <p:spPr>
          <a:xfrm>
            <a:off x="8839200" y="3733800"/>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9</a:t>
            </a:r>
          </a:p>
        </p:txBody>
      </p:sp>
      <p:sp>
        <p:nvSpPr>
          <p:cNvPr id="14" name="5-Point Star 13"/>
          <p:cNvSpPr/>
          <p:nvPr/>
        </p:nvSpPr>
        <p:spPr>
          <a:xfrm>
            <a:off x="7988935" y="2568569"/>
            <a:ext cx="405130" cy="36829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t>10</a:t>
            </a:r>
          </a:p>
        </p:txBody>
      </p:sp>
      <p:sp>
        <p:nvSpPr>
          <p:cNvPr id="16" name="TextBox 15"/>
          <p:cNvSpPr txBox="1"/>
          <p:nvPr/>
        </p:nvSpPr>
        <p:spPr>
          <a:xfrm>
            <a:off x="2895600" y="4722168"/>
            <a:ext cx="1066800" cy="230832"/>
          </a:xfrm>
          <a:prstGeom prst="rect">
            <a:avLst/>
          </a:prstGeom>
          <a:noFill/>
        </p:spPr>
        <p:txBody>
          <a:bodyPr wrap="square" rtlCol="0">
            <a:spAutoFit/>
          </a:bodyPr>
          <a:lstStyle/>
          <a:p>
            <a:r>
              <a:rPr lang="en-US" sz="900" dirty="0" smtClean="0">
                <a:solidFill>
                  <a:schemeClr val="bg1"/>
                </a:solidFill>
              </a:rPr>
              <a:t>Ephraim/Joseph</a:t>
            </a:r>
            <a:endParaRPr lang="en-US" sz="900" dirty="0">
              <a:solidFill>
                <a:schemeClr val="bg1"/>
              </a:solidFill>
            </a:endParaRPr>
          </a:p>
        </p:txBody>
      </p:sp>
      <p:sp>
        <p:nvSpPr>
          <p:cNvPr id="17" name="TextBox 16"/>
          <p:cNvSpPr txBox="1"/>
          <p:nvPr/>
        </p:nvSpPr>
        <p:spPr>
          <a:xfrm>
            <a:off x="5250815" y="1103784"/>
            <a:ext cx="695062" cy="230832"/>
          </a:xfrm>
          <a:prstGeom prst="rect">
            <a:avLst/>
          </a:prstGeom>
          <a:noFill/>
        </p:spPr>
        <p:txBody>
          <a:bodyPr wrap="square" rtlCol="0">
            <a:spAutoFit/>
          </a:bodyPr>
          <a:lstStyle/>
          <a:p>
            <a:r>
              <a:rPr lang="en-US" sz="900" dirty="0" smtClean="0">
                <a:solidFill>
                  <a:schemeClr val="bg1"/>
                </a:solidFill>
              </a:rPr>
              <a:t>Reuben</a:t>
            </a:r>
            <a:endParaRPr lang="en-US" sz="900" dirty="0">
              <a:solidFill>
                <a:schemeClr val="bg1"/>
              </a:solidFill>
            </a:endParaRPr>
          </a:p>
        </p:txBody>
      </p:sp>
      <p:sp>
        <p:nvSpPr>
          <p:cNvPr id="18" name="TextBox 17"/>
          <p:cNvSpPr txBox="1"/>
          <p:nvPr/>
        </p:nvSpPr>
        <p:spPr>
          <a:xfrm>
            <a:off x="7043869" y="1722371"/>
            <a:ext cx="695062" cy="230832"/>
          </a:xfrm>
          <a:prstGeom prst="rect">
            <a:avLst/>
          </a:prstGeom>
          <a:noFill/>
        </p:spPr>
        <p:txBody>
          <a:bodyPr wrap="square" rtlCol="0">
            <a:spAutoFit/>
          </a:bodyPr>
          <a:lstStyle/>
          <a:p>
            <a:r>
              <a:rPr lang="en-US" sz="900" dirty="0" smtClean="0">
                <a:solidFill>
                  <a:schemeClr val="bg1"/>
                </a:solidFill>
              </a:rPr>
              <a:t>Simeon</a:t>
            </a:r>
            <a:endParaRPr lang="en-US" sz="900" dirty="0">
              <a:solidFill>
                <a:schemeClr val="bg1"/>
              </a:solidFill>
            </a:endParaRPr>
          </a:p>
        </p:txBody>
      </p:sp>
      <p:sp>
        <p:nvSpPr>
          <p:cNvPr id="19" name="TextBox 18"/>
          <p:cNvSpPr txBox="1"/>
          <p:nvPr/>
        </p:nvSpPr>
        <p:spPr>
          <a:xfrm>
            <a:off x="8346703" y="2686336"/>
            <a:ext cx="695062" cy="230832"/>
          </a:xfrm>
          <a:prstGeom prst="rect">
            <a:avLst/>
          </a:prstGeom>
          <a:noFill/>
        </p:spPr>
        <p:txBody>
          <a:bodyPr wrap="square" rtlCol="0">
            <a:spAutoFit/>
          </a:bodyPr>
          <a:lstStyle/>
          <a:p>
            <a:r>
              <a:rPr lang="en-US" sz="900" dirty="0" smtClean="0">
                <a:solidFill>
                  <a:schemeClr val="bg1"/>
                </a:solidFill>
              </a:rPr>
              <a:t>Levi</a:t>
            </a:r>
            <a:endParaRPr lang="en-US" sz="900" dirty="0">
              <a:solidFill>
                <a:schemeClr val="bg1"/>
              </a:solidFill>
            </a:endParaRPr>
          </a:p>
        </p:txBody>
      </p:sp>
      <p:sp>
        <p:nvSpPr>
          <p:cNvPr id="20" name="TextBox 19"/>
          <p:cNvSpPr txBox="1"/>
          <p:nvPr/>
        </p:nvSpPr>
        <p:spPr>
          <a:xfrm>
            <a:off x="9144000" y="3509296"/>
            <a:ext cx="695062" cy="230832"/>
          </a:xfrm>
          <a:prstGeom prst="rect">
            <a:avLst/>
          </a:prstGeom>
          <a:noFill/>
        </p:spPr>
        <p:txBody>
          <a:bodyPr wrap="square" rtlCol="0">
            <a:spAutoFit/>
          </a:bodyPr>
          <a:lstStyle/>
          <a:p>
            <a:r>
              <a:rPr lang="en-US" sz="900" dirty="0" smtClean="0">
                <a:solidFill>
                  <a:schemeClr val="bg1"/>
                </a:solidFill>
              </a:rPr>
              <a:t>Judah</a:t>
            </a:r>
            <a:endParaRPr lang="en-US" sz="900" dirty="0">
              <a:solidFill>
                <a:schemeClr val="bg1"/>
              </a:solidFill>
            </a:endParaRPr>
          </a:p>
        </p:txBody>
      </p:sp>
      <p:sp>
        <p:nvSpPr>
          <p:cNvPr id="21" name="TextBox 20"/>
          <p:cNvSpPr txBox="1"/>
          <p:nvPr/>
        </p:nvSpPr>
        <p:spPr>
          <a:xfrm>
            <a:off x="8448938" y="4997428"/>
            <a:ext cx="695062" cy="230832"/>
          </a:xfrm>
          <a:prstGeom prst="rect">
            <a:avLst/>
          </a:prstGeom>
          <a:noFill/>
        </p:spPr>
        <p:txBody>
          <a:bodyPr wrap="square" rtlCol="0">
            <a:spAutoFit/>
          </a:bodyPr>
          <a:lstStyle/>
          <a:p>
            <a:r>
              <a:rPr lang="en-US" sz="900" dirty="0" smtClean="0">
                <a:solidFill>
                  <a:schemeClr val="bg1"/>
                </a:solidFill>
              </a:rPr>
              <a:t>Benjamin</a:t>
            </a:r>
            <a:endParaRPr lang="en-US" sz="900" dirty="0">
              <a:solidFill>
                <a:schemeClr val="bg1"/>
              </a:solidFill>
            </a:endParaRPr>
          </a:p>
        </p:txBody>
      </p:sp>
      <p:sp>
        <p:nvSpPr>
          <p:cNvPr id="22" name="TextBox 21"/>
          <p:cNvSpPr txBox="1"/>
          <p:nvPr/>
        </p:nvSpPr>
        <p:spPr>
          <a:xfrm>
            <a:off x="7999172" y="6083295"/>
            <a:ext cx="695062" cy="230832"/>
          </a:xfrm>
          <a:prstGeom prst="rect">
            <a:avLst/>
          </a:prstGeom>
          <a:noFill/>
        </p:spPr>
        <p:txBody>
          <a:bodyPr wrap="square" rtlCol="0">
            <a:spAutoFit/>
          </a:bodyPr>
          <a:lstStyle/>
          <a:p>
            <a:r>
              <a:rPr lang="en-US" sz="900" dirty="0" smtClean="0">
                <a:solidFill>
                  <a:schemeClr val="bg1"/>
                </a:solidFill>
              </a:rPr>
              <a:t>Naphtali</a:t>
            </a:r>
            <a:endParaRPr lang="en-US" sz="900" dirty="0">
              <a:solidFill>
                <a:schemeClr val="bg1"/>
              </a:solidFill>
            </a:endParaRPr>
          </a:p>
        </p:txBody>
      </p:sp>
      <p:sp>
        <p:nvSpPr>
          <p:cNvPr id="23" name="TextBox 22"/>
          <p:cNvSpPr txBox="1"/>
          <p:nvPr/>
        </p:nvSpPr>
        <p:spPr>
          <a:xfrm>
            <a:off x="7641404" y="6706867"/>
            <a:ext cx="695062" cy="230832"/>
          </a:xfrm>
          <a:prstGeom prst="rect">
            <a:avLst/>
          </a:prstGeom>
          <a:noFill/>
        </p:spPr>
        <p:txBody>
          <a:bodyPr wrap="square" rtlCol="0">
            <a:spAutoFit/>
          </a:bodyPr>
          <a:lstStyle/>
          <a:p>
            <a:r>
              <a:rPr lang="en-US" sz="900" dirty="0" smtClean="0">
                <a:solidFill>
                  <a:schemeClr val="bg1"/>
                </a:solidFill>
              </a:rPr>
              <a:t>Gad</a:t>
            </a:r>
            <a:endParaRPr lang="en-US" sz="900" dirty="0">
              <a:solidFill>
                <a:schemeClr val="bg1"/>
              </a:solidFill>
            </a:endParaRPr>
          </a:p>
        </p:txBody>
      </p:sp>
      <p:sp>
        <p:nvSpPr>
          <p:cNvPr id="24" name="TextBox 23"/>
          <p:cNvSpPr txBox="1"/>
          <p:nvPr/>
        </p:nvSpPr>
        <p:spPr>
          <a:xfrm>
            <a:off x="6847468" y="7308823"/>
            <a:ext cx="695062" cy="230832"/>
          </a:xfrm>
          <a:prstGeom prst="rect">
            <a:avLst/>
          </a:prstGeom>
          <a:noFill/>
        </p:spPr>
        <p:txBody>
          <a:bodyPr wrap="square" rtlCol="0">
            <a:spAutoFit/>
          </a:bodyPr>
          <a:lstStyle/>
          <a:p>
            <a:r>
              <a:rPr lang="en-US" sz="900" dirty="0" smtClean="0">
                <a:solidFill>
                  <a:schemeClr val="bg1"/>
                </a:solidFill>
              </a:rPr>
              <a:t>Asher</a:t>
            </a:r>
            <a:endParaRPr lang="en-US" sz="900" dirty="0">
              <a:solidFill>
                <a:schemeClr val="bg1"/>
              </a:solidFill>
            </a:endParaRPr>
          </a:p>
        </p:txBody>
      </p:sp>
      <p:sp>
        <p:nvSpPr>
          <p:cNvPr id="25" name="TextBox 24"/>
          <p:cNvSpPr txBox="1"/>
          <p:nvPr/>
        </p:nvSpPr>
        <p:spPr>
          <a:xfrm>
            <a:off x="5598346" y="7424239"/>
            <a:ext cx="695062" cy="230832"/>
          </a:xfrm>
          <a:prstGeom prst="rect">
            <a:avLst/>
          </a:prstGeom>
          <a:noFill/>
        </p:spPr>
        <p:txBody>
          <a:bodyPr wrap="square" rtlCol="0">
            <a:spAutoFit/>
          </a:bodyPr>
          <a:lstStyle/>
          <a:p>
            <a:r>
              <a:rPr lang="en-US" sz="900" dirty="0" err="1" smtClean="0">
                <a:solidFill>
                  <a:schemeClr val="bg1"/>
                </a:solidFill>
              </a:rPr>
              <a:t>Isaachar</a:t>
            </a:r>
            <a:endParaRPr lang="en-US" sz="900" dirty="0">
              <a:solidFill>
                <a:schemeClr val="bg1"/>
              </a:solidFill>
            </a:endParaRPr>
          </a:p>
        </p:txBody>
      </p:sp>
      <p:sp>
        <p:nvSpPr>
          <p:cNvPr id="26" name="TextBox 25"/>
          <p:cNvSpPr txBox="1"/>
          <p:nvPr/>
        </p:nvSpPr>
        <p:spPr>
          <a:xfrm>
            <a:off x="4345145" y="7138824"/>
            <a:ext cx="695062" cy="230832"/>
          </a:xfrm>
          <a:prstGeom prst="rect">
            <a:avLst/>
          </a:prstGeom>
          <a:noFill/>
        </p:spPr>
        <p:txBody>
          <a:bodyPr wrap="square" rtlCol="0">
            <a:spAutoFit/>
          </a:bodyPr>
          <a:lstStyle/>
          <a:p>
            <a:r>
              <a:rPr lang="en-US" sz="900" dirty="0" err="1" smtClean="0">
                <a:solidFill>
                  <a:schemeClr val="bg1"/>
                </a:solidFill>
              </a:rPr>
              <a:t>Zebulun</a:t>
            </a:r>
            <a:endParaRPr lang="en-US" sz="900" dirty="0">
              <a:solidFill>
                <a:schemeClr val="bg1"/>
              </a:solidFill>
            </a:endParaRPr>
          </a:p>
        </p:txBody>
      </p:sp>
      <p:sp>
        <p:nvSpPr>
          <p:cNvPr id="27" name="TextBox 26"/>
          <p:cNvSpPr txBox="1"/>
          <p:nvPr/>
        </p:nvSpPr>
        <p:spPr>
          <a:xfrm>
            <a:off x="3200558" y="6194566"/>
            <a:ext cx="695062" cy="230832"/>
          </a:xfrm>
          <a:prstGeom prst="rect">
            <a:avLst/>
          </a:prstGeom>
          <a:noFill/>
        </p:spPr>
        <p:txBody>
          <a:bodyPr wrap="square" rtlCol="0">
            <a:spAutoFit/>
          </a:bodyPr>
          <a:lstStyle/>
          <a:p>
            <a:r>
              <a:rPr lang="en-US" sz="900" dirty="0" smtClean="0">
                <a:solidFill>
                  <a:schemeClr val="bg1"/>
                </a:solidFill>
              </a:rPr>
              <a:t>Manasseh</a:t>
            </a:r>
            <a:endParaRPr lang="en-US" sz="900" dirty="0">
              <a:solidFill>
                <a:schemeClr val="bg1"/>
              </a:solidFill>
            </a:endParaRPr>
          </a:p>
        </p:txBody>
      </p:sp>
      <p:sp>
        <p:nvSpPr>
          <p:cNvPr id="28" name="Flowchart: Connector 27"/>
          <p:cNvSpPr/>
          <p:nvPr/>
        </p:nvSpPr>
        <p:spPr>
          <a:xfrm>
            <a:off x="7768115" y="2317747"/>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4729640" y="1289047"/>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7714140" y="2527300"/>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9315450" y="3930650"/>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139590" y="5375272"/>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7920515" y="5753100"/>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7634765" y="7251697"/>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6410325" y="7115175"/>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819650" y="7327897"/>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486275" y="6623047"/>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143250" y="5610225"/>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3110390" y="4165597"/>
            <a:ext cx="128110" cy="120653"/>
          </a:xfrm>
          <a:prstGeom prst="flowChartConnector">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0" y="4794171"/>
            <a:ext cx="2667000" cy="2970044"/>
          </a:xfrm>
          <a:prstGeom prst="rect">
            <a:avLst/>
          </a:prstGeom>
          <a:solidFill>
            <a:schemeClr val="tx1"/>
          </a:solidFill>
        </p:spPr>
        <p:txBody>
          <a:bodyPr wrap="square" rtlCol="0">
            <a:spAutoFit/>
          </a:bodyPr>
          <a:lstStyle/>
          <a:p>
            <a:pPr algn="just"/>
            <a:r>
              <a:rPr lang="en-US" sz="1100" b="1" dirty="0" smtClean="0">
                <a:solidFill>
                  <a:schemeClr val="bg1"/>
                </a:solidFill>
                <a:latin typeface="Arial Narrow" pitchFamily="34" charset="0"/>
              </a:rPr>
              <a:t>“And on her head a crown of twelve stars” (Revelation 12:1).  Shown here are twelve naked eye visible stars (mag 6.0 or less) . They are displayed in the free public domain program called Stellarium. The actual  stars are highlighted with red circles and counted in the blue stars.  I have put  in the  twelve tribes of Israel from the list in Revelation 7. The date is 8/31/ 2 BC when Messiah was born.  Off the screen to the left is the new moon of Tishri 1.  Present  for Messiah’s birth are also, the Sun, Mercury, Mars, Jupiter, and  Venus (which is 10 degrees below Jupiter off the screen).  Jupiter is considered the “</a:t>
            </a:r>
            <a:r>
              <a:rPr lang="en-US" sz="1100" b="1" dirty="0" err="1" smtClean="0">
                <a:solidFill>
                  <a:schemeClr val="bg1"/>
                </a:solidFill>
                <a:latin typeface="Arial Narrow" pitchFamily="34" charset="0"/>
              </a:rPr>
              <a:t>Tzedeq</a:t>
            </a:r>
            <a:r>
              <a:rPr lang="en-US" sz="1100" b="1" dirty="0" smtClean="0">
                <a:solidFill>
                  <a:schemeClr val="bg1"/>
                </a:solidFill>
                <a:latin typeface="Arial Narrow" pitchFamily="34" charset="0"/>
              </a:rPr>
              <a:t>” Star, or Messiah star. As in Joseph’s dream, the other stars are bowing down to it.</a:t>
            </a:r>
            <a:endParaRPr lang="en-US" sz="1100" b="1" dirty="0">
              <a:solidFill>
                <a:schemeClr val="bg1"/>
              </a:solidFill>
              <a:latin typeface="Arial Narrow" pitchFamily="34" charset="0"/>
            </a:endParaRPr>
          </a:p>
        </p:txBody>
      </p:sp>
      <p:sp>
        <p:nvSpPr>
          <p:cNvPr id="41" name="TextBox 40"/>
          <p:cNvSpPr txBox="1"/>
          <p:nvPr/>
        </p:nvSpPr>
        <p:spPr>
          <a:xfrm>
            <a:off x="8401322" y="6646186"/>
            <a:ext cx="1574007" cy="276999"/>
          </a:xfrm>
          <a:prstGeom prst="rect">
            <a:avLst/>
          </a:prstGeom>
          <a:noFill/>
        </p:spPr>
        <p:txBody>
          <a:bodyPr wrap="square" rtlCol="0">
            <a:spAutoFit/>
          </a:bodyPr>
          <a:lstStyle/>
          <a:p>
            <a:r>
              <a:rPr lang="en-US" sz="1200" dirty="0" smtClean="0">
                <a:hlinkClick r:id="rId3" tooltip="All Rights Reserved 2012"/>
              </a:rPr>
              <a:t>www.torahtimes.org</a:t>
            </a:r>
            <a:endParaRPr lang="en-US" sz="1200" dirty="0"/>
          </a:p>
        </p:txBody>
      </p:sp>
      <p:sp>
        <p:nvSpPr>
          <p:cNvPr id="45" name="Rectangle 44"/>
          <p:cNvSpPr/>
          <p:nvPr/>
        </p:nvSpPr>
        <p:spPr>
          <a:xfrm>
            <a:off x="332055" y="228600"/>
            <a:ext cx="9432389" cy="523220"/>
          </a:xfrm>
          <a:prstGeom prst="rect">
            <a:avLst/>
          </a:prstGeom>
          <a:noFill/>
        </p:spPr>
        <p:txBody>
          <a:bodyPr wrap="none" lIns="91440" tIns="45720" rIns="91440" bIns="45720">
            <a:spAutoFit/>
          </a:bodyPr>
          <a:lstStyle/>
          <a:p>
            <a:pPr algn="ctr"/>
            <a:r>
              <a:rPr lang="he-IL"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BL Hebrew" pitchFamily="2" charset="-79"/>
                <a:cs typeface="SBL Hebrew" pitchFamily="2" charset="-79"/>
              </a:rPr>
              <a:t>בַּחֹדֶשׁ הַשְּׁבִיעִי בְּאֶחָד לַחֹדֶשׁ יִהיֶה לָכֶם שַׁבָּתוֹן  זִכרוֹן תְּרוּעָה מִקרָא־קֹדֶשׁ</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40031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6" t="2101"/>
          <a:stretch/>
        </p:blipFill>
        <p:spPr bwMode="auto">
          <a:xfrm>
            <a:off x="114298" y="114299"/>
            <a:ext cx="9874496" cy="760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04668" y="2489637"/>
            <a:ext cx="2610303" cy="307777"/>
          </a:xfrm>
          <a:prstGeom prst="rect">
            <a:avLst/>
          </a:prstGeom>
          <a:solidFill>
            <a:schemeClr val="accent1">
              <a:lumMod val="50000"/>
            </a:schemeClr>
          </a:solidFill>
        </p:spPr>
        <p:txBody>
          <a:bodyPr wrap="square" rtlCol="0">
            <a:spAutoFit/>
          </a:bodyPr>
          <a:lstStyle/>
          <a:p>
            <a:pPr algn="ctr"/>
            <a:r>
              <a:rPr lang="en-US" sz="1400" b="1" dirty="0" smtClean="0">
                <a:solidFill>
                  <a:schemeClr val="bg1"/>
                </a:solidFill>
              </a:rPr>
              <a:t>The Year of Messiah’s Birth</a:t>
            </a:r>
            <a:endParaRPr lang="en-US" sz="1400" b="1" dirty="0">
              <a:solidFill>
                <a:schemeClr val="bg1"/>
              </a:solidFill>
            </a:endParaRPr>
          </a:p>
        </p:txBody>
      </p:sp>
      <p:cxnSp>
        <p:nvCxnSpPr>
          <p:cNvPr id="4" name="Straight Arrow Connector 3"/>
          <p:cNvCxnSpPr>
            <a:stCxn id="3" idx="0"/>
          </p:cNvCxnSpPr>
          <p:nvPr/>
        </p:nvCxnSpPr>
        <p:spPr>
          <a:xfrm flipV="1">
            <a:off x="7809820" y="624114"/>
            <a:ext cx="1435780" cy="186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01672" y="3225322"/>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Yeshua was born on Tishri 1, the 1</a:t>
            </a:r>
            <a:r>
              <a:rPr lang="en-US" sz="1400" b="1" baseline="30000" dirty="0" smtClean="0">
                <a:solidFill>
                  <a:schemeClr val="bg1"/>
                </a:solidFill>
              </a:rPr>
              <a:t>st</a:t>
            </a:r>
            <a:r>
              <a:rPr lang="en-US" sz="1400" b="1" dirty="0" smtClean="0">
                <a:solidFill>
                  <a:schemeClr val="bg1"/>
                </a:solidFill>
              </a:rPr>
              <a:t> day of the 7</a:t>
            </a:r>
            <a:r>
              <a:rPr lang="en-US" sz="1400" b="1" baseline="30000" dirty="0" smtClean="0">
                <a:solidFill>
                  <a:schemeClr val="bg1"/>
                </a:solidFill>
              </a:rPr>
              <a:t>th</a:t>
            </a:r>
            <a:r>
              <a:rPr lang="en-US" sz="1400" b="1" dirty="0" smtClean="0">
                <a:solidFill>
                  <a:schemeClr val="bg1"/>
                </a:solidFill>
              </a:rPr>
              <a:t> Month after about 270 days since his conception.</a:t>
            </a:r>
            <a:endParaRPr lang="en-US" sz="1400" b="1" dirty="0">
              <a:solidFill>
                <a:schemeClr val="bg1"/>
              </a:solidFill>
            </a:endParaRPr>
          </a:p>
        </p:txBody>
      </p:sp>
      <p:cxnSp>
        <p:nvCxnSpPr>
          <p:cNvPr id="10" name="Straight Arrow Connector 9"/>
          <p:cNvCxnSpPr>
            <a:stCxn id="9" idx="0"/>
          </p:cNvCxnSpPr>
          <p:nvPr/>
        </p:nvCxnSpPr>
        <p:spPr>
          <a:xfrm flipH="1" flipV="1">
            <a:off x="2423886" y="1714500"/>
            <a:ext cx="3439886" cy="15108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61329" y="4656990"/>
            <a:ext cx="4552042" cy="2677656"/>
          </a:xfrm>
          <a:prstGeom prst="rect">
            <a:avLst/>
          </a:prstGeom>
          <a:solidFill>
            <a:schemeClr val="accent1">
              <a:lumMod val="50000"/>
            </a:schemeClr>
          </a:solidFill>
        </p:spPr>
        <p:txBody>
          <a:bodyPr wrap="square" rtlCol="0">
            <a:spAutoFit/>
          </a:bodyPr>
          <a:lstStyle/>
          <a:p>
            <a:r>
              <a:rPr lang="en-US" sz="1400" b="1" dirty="0" smtClean="0">
                <a:solidFill>
                  <a:schemeClr val="bg1"/>
                </a:solidFill>
              </a:rPr>
              <a:t>A faulty interpretation of John 1:14 and insufficient attention to the detailed correlation of Rev. 12:1-3 has caused many to assume Yeshua was born on the first day of the feast of Tabernacles.  </a:t>
            </a:r>
            <a:br>
              <a:rPr lang="en-US" sz="14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“And the Word became flesh and tabernacled among us” began at Messiah’s conception, and not his birth. The baby inside Miriam was Yeshua’s tabernacle for the whole nine months. Yeshua was among his people for his whole life, starting at conception.  John’s statement is not meant to decode to Tishri 15, but to underscore the importance of Yahweh taking on human form.</a:t>
            </a:r>
            <a:endParaRPr lang="en-US" sz="1400" b="1" dirty="0">
              <a:solidFill>
                <a:schemeClr val="bg1"/>
              </a:solidFill>
            </a:endParaRPr>
          </a:p>
        </p:txBody>
      </p:sp>
      <p:cxnSp>
        <p:nvCxnSpPr>
          <p:cNvPr id="15" name="Straight Arrow Connector 14"/>
          <p:cNvCxnSpPr>
            <a:stCxn id="14" idx="1"/>
          </p:cNvCxnSpPr>
          <p:nvPr/>
        </p:nvCxnSpPr>
        <p:spPr>
          <a:xfrm flipH="1" flipV="1">
            <a:off x="2293258" y="3881094"/>
            <a:ext cx="2168071" cy="21147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16275" y="268939"/>
            <a:ext cx="3124200" cy="1815882"/>
          </a:xfrm>
          <a:prstGeom prst="rect">
            <a:avLst/>
          </a:prstGeom>
          <a:solidFill>
            <a:schemeClr val="accent1">
              <a:lumMod val="50000"/>
            </a:schemeClr>
          </a:solidFill>
        </p:spPr>
        <p:txBody>
          <a:bodyPr wrap="square" rtlCol="0">
            <a:spAutoFit/>
          </a:bodyPr>
          <a:lstStyle/>
          <a:p>
            <a:r>
              <a:rPr lang="en-US" sz="1400" b="1" dirty="0" smtClean="0">
                <a:solidFill>
                  <a:schemeClr val="bg1"/>
                </a:solidFill>
              </a:rPr>
              <a:t>Another problem with the Tishri 15 (vs. Tishri 1) date is that Rev. 12 says  “and she cried out, being in labor and in pain to give birth.”  Miriam was already in hard labor on Tishri 1 at the new moon. “Being in labor” is a present tense participle. It is not reasonable to think she was in labor like this for two weeks.</a:t>
            </a:r>
            <a:endParaRPr lang="en-US" sz="1400" b="1" dirty="0">
              <a:solidFill>
                <a:schemeClr val="bg1"/>
              </a:solidFill>
            </a:endParaRPr>
          </a:p>
        </p:txBody>
      </p:sp>
      <p:cxnSp>
        <p:nvCxnSpPr>
          <p:cNvPr id="22" name="Straight Arrow Connector 21"/>
          <p:cNvCxnSpPr/>
          <p:nvPr/>
        </p:nvCxnSpPr>
        <p:spPr>
          <a:xfrm flipH="1">
            <a:off x="1708150" y="1069158"/>
            <a:ext cx="1508126" cy="2802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60600" y="1069158"/>
            <a:ext cx="955675" cy="26074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31158" y="3910491"/>
            <a:ext cx="3124200" cy="2893100"/>
          </a:xfrm>
          <a:prstGeom prst="rect">
            <a:avLst/>
          </a:prstGeom>
          <a:solidFill>
            <a:schemeClr val="accent1">
              <a:lumMod val="50000"/>
            </a:schemeClr>
          </a:solidFill>
        </p:spPr>
        <p:txBody>
          <a:bodyPr wrap="square" rtlCol="0">
            <a:spAutoFit/>
          </a:bodyPr>
          <a:lstStyle/>
          <a:p>
            <a:r>
              <a:rPr lang="en-US" sz="1400" b="1" dirty="0" smtClean="0">
                <a:solidFill>
                  <a:schemeClr val="bg1"/>
                </a:solidFill>
              </a:rPr>
              <a:t>It is also not reasonable to deny that the sun-moon-virgin-twelve stars correlation points to any other date for the birth than the one indicated by the astronomical sign in heaven. </a:t>
            </a:r>
            <a:br>
              <a:rPr lang="en-US" sz="14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This also correlates with the stated intent in Genesis 1:14 for the lights in the heavens to be signs. If the sign is reduced to ambiguity by misinterpretation, then its value as a sign is ruined. Yahweh clearly meant the heavenly clocks to be precise.</a:t>
            </a:r>
            <a:endParaRPr lang="en-US" sz="1400" b="1" dirty="0">
              <a:solidFill>
                <a:schemeClr val="bg1"/>
              </a:solidFill>
            </a:endParaRPr>
          </a:p>
        </p:txBody>
      </p:sp>
      <p:cxnSp>
        <p:nvCxnSpPr>
          <p:cNvPr id="31" name="Straight Arrow Connector 30"/>
          <p:cNvCxnSpPr>
            <a:stCxn id="30" idx="0"/>
          </p:cNvCxnSpPr>
          <p:nvPr/>
        </p:nvCxnSpPr>
        <p:spPr>
          <a:xfrm flipH="1" flipV="1">
            <a:off x="1625600" y="1454944"/>
            <a:ext cx="667658" cy="24555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4" grpId="0" animBg="1"/>
      <p:bldP spid="14" grpId="1" animBg="1"/>
      <p:bldP spid="21" grpId="0" animBg="1"/>
      <p:bldP spid="21" grpId="1"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6" t="2101"/>
          <a:stretch/>
        </p:blipFill>
        <p:spPr bwMode="auto">
          <a:xfrm>
            <a:off x="97969" y="179615"/>
            <a:ext cx="9874496" cy="760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05450" y="2804847"/>
            <a:ext cx="3486150" cy="1815882"/>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use of the sighted new moon to confirm this date shows that the sighted new moon method is the correct Scriptural method for determining the new moon.</a:t>
            </a:r>
          </a:p>
          <a:p>
            <a:endParaRPr lang="en-US" sz="1400" b="1" dirty="0">
              <a:solidFill>
                <a:schemeClr val="bg1"/>
              </a:solidFill>
            </a:endParaRPr>
          </a:p>
          <a:p>
            <a:r>
              <a:rPr lang="en-US" sz="1400" b="1" dirty="0" smtClean="0">
                <a:solidFill>
                  <a:schemeClr val="bg1"/>
                </a:solidFill>
              </a:rPr>
              <a:t>Conjunction methods cannot achieve this with both Messiah’s birth on Tishri  1, and his crucifixion on Aviv (or Nisan) 14.</a:t>
            </a:r>
            <a:endParaRPr lang="en-US" sz="1400" b="1" dirty="0">
              <a:solidFill>
                <a:schemeClr val="bg1"/>
              </a:solidFill>
            </a:endParaRPr>
          </a:p>
        </p:txBody>
      </p:sp>
      <p:cxnSp>
        <p:nvCxnSpPr>
          <p:cNvPr id="17" name="Straight Arrow Connector 16"/>
          <p:cNvCxnSpPr>
            <a:stCxn id="16" idx="0"/>
          </p:cNvCxnSpPr>
          <p:nvPr/>
        </p:nvCxnSpPr>
        <p:spPr>
          <a:xfrm flipH="1" flipV="1">
            <a:off x="1666875" y="1419225"/>
            <a:ext cx="5581650" cy="13856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2438400"/>
            <a:ext cx="3124200" cy="523220"/>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day and night cycle is shown at the top of the calendar day boxes</a:t>
            </a:r>
            <a:endParaRPr lang="en-US" sz="1400" b="1" dirty="0">
              <a:solidFill>
                <a:schemeClr val="bg1"/>
              </a:solidFill>
            </a:endParaRPr>
          </a:p>
        </p:txBody>
      </p:sp>
      <p:cxnSp>
        <p:nvCxnSpPr>
          <p:cNvPr id="4" name="Straight Arrow Connector 3"/>
          <p:cNvCxnSpPr>
            <a:stCxn id="2" idx="0"/>
          </p:cNvCxnSpPr>
          <p:nvPr/>
        </p:nvCxnSpPr>
        <p:spPr>
          <a:xfrm flipH="1" flipV="1">
            <a:off x="3750469" y="1202531"/>
            <a:ext cx="1088231" cy="12358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0"/>
          </p:cNvCxnSpPr>
          <p:nvPr/>
        </p:nvCxnSpPr>
        <p:spPr>
          <a:xfrm flipH="1" flipV="1">
            <a:off x="4272643" y="1202531"/>
            <a:ext cx="566057" cy="12358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2961620"/>
            <a:ext cx="1981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A literal day is defined as dawn to dusk as in Genesis 1:5a, “And the Almighty called the light day;”</a:t>
            </a:r>
            <a:endParaRPr lang="en-US" sz="1400" b="1" dirty="0">
              <a:solidFill>
                <a:schemeClr val="bg1"/>
              </a:solidFill>
            </a:endParaRPr>
          </a:p>
        </p:txBody>
      </p:sp>
      <p:cxnSp>
        <p:nvCxnSpPr>
          <p:cNvPr id="11" name="Straight Arrow Connector 10"/>
          <p:cNvCxnSpPr>
            <a:stCxn id="10" idx="0"/>
          </p:cNvCxnSpPr>
          <p:nvPr/>
        </p:nvCxnSpPr>
        <p:spPr>
          <a:xfrm flipH="1" flipV="1">
            <a:off x="678656" y="2214563"/>
            <a:ext cx="845344" cy="7470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390650" y="2214563"/>
            <a:ext cx="133350" cy="7470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189035"/>
            <a:ext cx="3124200" cy="30777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“And the darkness he calls night”</a:t>
            </a:r>
            <a:endParaRPr lang="en-US" sz="1400" b="1" dirty="0">
              <a:solidFill>
                <a:schemeClr val="bg1"/>
              </a:solidFill>
            </a:endParaRPr>
          </a:p>
        </p:txBody>
      </p:sp>
      <p:cxnSp>
        <p:nvCxnSpPr>
          <p:cNvPr id="20" name="Straight Arrow Connector 19"/>
          <p:cNvCxnSpPr>
            <a:stCxn id="19" idx="0"/>
          </p:cNvCxnSpPr>
          <p:nvPr/>
        </p:nvCxnSpPr>
        <p:spPr>
          <a:xfrm flipH="1" flipV="1">
            <a:off x="1390650" y="2188369"/>
            <a:ext cx="1619250" cy="20006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0"/>
          </p:cNvCxnSpPr>
          <p:nvPr/>
        </p:nvCxnSpPr>
        <p:spPr>
          <a:xfrm flipH="1" flipV="1">
            <a:off x="1981200" y="2166611"/>
            <a:ext cx="1028700" cy="20224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08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3"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7400" y="1459468"/>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Annual Sabbaths are shaded purple. They begin with the night and end with the day (i.e. sunset to sunset).</a:t>
            </a:r>
            <a:endParaRPr lang="en-US" sz="1400" b="1" dirty="0">
              <a:solidFill>
                <a:schemeClr val="bg1"/>
              </a:solidFill>
            </a:endParaRPr>
          </a:p>
        </p:txBody>
      </p:sp>
      <p:cxnSp>
        <p:nvCxnSpPr>
          <p:cNvPr id="5" name="Straight Arrow Connector 4"/>
          <p:cNvCxnSpPr>
            <a:stCxn id="4" idx="2"/>
          </p:cNvCxnSpPr>
          <p:nvPr/>
        </p:nvCxnSpPr>
        <p:spPr>
          <a:xfrm flipH="1">
            <a:off x="2609850" y="2198132"/>
            <a:ext cx="1009650" cy="14594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619500" y="2198132"/>
            <a:ext cx="285750" cy="14594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2710934"/>
            <a:ext cx="3124200" cy="2677656"/>
          </a:xfrm>
          <a:prstGeom prst="rect">
            <a:avLst/>
          </a:prstGeom>
          <a:solidFill>
            <a:schemeClr val="accent1">
              <a:lumMod val="50000"/>
            </a:schemeClr>
          </a:solidFill>
        </p:spPr>
        <p:txBody>
          <a:bodyPr wrap="square" rtlCol="0">
            <a:spAutoFit/>
          </a:bodyPr>
          <a:lstStyle/>
          <a:p>
            <a:r>
              <a:rPr lang="en-US" sz="1400" b="1" dirty="0" smtClean="0">
                <a:solidFill>
                  <a:schemeClr val="bg1"/>
                </a:solidFill>
              </a:rPr>
              <a:t>Weekly Sabbaths are shaded green. They begin with the night and end with the day (i.e. sunset to sunset). </a:t>
            </a:r>
            <a:br>
              <a:rPr lang="en-US" sz="14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Notice how the leading edge of the green aligns with the leading edge of the dark strip indicating night.</a:t>
            </a:r>
          </a:p>
          <a:p>
            <a:endParaRPr lang="en-US" sz="1400" b="1" dirty="0">
              <a:solidFill>
                <a:schemeClr val="bg1"/>
              </a:solidFill>
            </a:endParaRPr>
          </a:p>
          <a:p>
            <a:r>
              <a:rPr lang="en-US" sz="1400" b="1" dirty="0" smtClean="0">
                <a:solidFill>
                  <a:schemeClr val="bg1"/>
                </a:solidFill>
              </a:rPr>
              <a:t>Also how the trailing edge of the green aligns with the end of the day. This shows that the Sabbath is from sunset to sunset.</a:t>
            </a:r>
            <a:endParaRPr lang="en-US" sz="1400" b="1" dirty="0">
              <a:solidFill>
                <a:schemeClr val="bg1"/>
              </a:solidFill>
            </a:endParaRPr>
          </a:p>
        </p:txBody>
      </p:sp>
      <p:cxnSp>
        <p:nvCxnSpPr>
          <p:cNvPr id="14" name="Straight Arrow Connector 13"/>
          <p:cNvCxnSpPr/>
          <p:nvPr/>
        </p:nvCxnSpPr>
        <p:spPr>
          <a:xfrm flipV="1">
            <a:off x="7353300" y="1524000"/>
            <a:ext cx="419100" cy="11869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53300" y="1752600"/>
            <a:ext cx="1714500" cy="9583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503685"/>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5" y="-21999"/>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2438400"/>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day and night cycle is  also shown here; day is shown in the lighter color, and night in the darker shade of red.</a:t>
            </a:r>
            <a:endParaRPr lang="en-US" sz="1400" b="1" dirty="0">
              <a:solidFill>
                <a:schemeClr val="bg1"/>
              </a:solidFill>
            </a:endParaRPr>
          </a:p>
        </p:txBody>
      </p:sp>
      <p:cxnSp>
        <p:nvCxnSpPr>
          <p:cNvPr id="4" name="Straight Arrow Connector 3"/>
          <p:cNvCxnSpPr>
            <a:stCxn id="3" idx="0"/>
          </p:cNvCxnSpPr>
          <p:nvPr/>
        </p:nvCxnSpPr>
        <p:spPr>
          <a:xfrm flipH="1" flipV="1">
            <a:off x="1066800" y="990600"/>
            <a:ext cx="1104900" cy="1447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3" idx="0"/>
          </p:cNvCxnSpPr>
          <p:nvPr/>
        </p:nvCxnSpPr>
        <p:spPr>
          <a:xfrm flipH="1" flipV="1">
            <a:off x="1695450" y="762000"/>
            <a:ext cx="476250" cy="1676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14799" y="2007513"/>
            <a:ext cx="3971925" cy="1815882"/>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boundaries of the Roman planetary week are shown starting and ending at midnight. They are aligned with the middle of the dark strip representing the night.</a:t>
            </a:r>
          </a:p>
          <a:p>
            <a:endParaRPr lang="en-US" sz="1400" b="1" dirty="0">
              <a:solidFill>
                <a:schemeClr val="bg1"/>
              </a:solidFill>
            </a:endParaRPr>
          </a:p>
          <a:p>
            <a:r>
              <a:rPr lang="en-US" sz="1400" b="1" dirty="0" smtClean="0">
                <a:solidFill>
                  <a:schemeClr val="bg1"/>
                </a:solidFill>
              </a:rPr>
              <a:t>This also applies to the month and day of the Roman calendar. Thus FRI  = SEP 21, and goes from midnight to midnight.</a:t>
            </a:r>
            <a:endParaRPr lang="en-US" sz="1400" b="1" dirty="0">
              <a:solidFill>
                <a:schemeClr val="bg1"/>
              </a:solidFill>
            </a:endParaRPr>
          </a:p>
        </p:txBody>
      </p:sp>
      <p:cxnSp>
        <p:nvCxnSpPr>
          <p:cNvPr id="19" name="Straight Arrow Connector 18"/>
          <p:cNvCxnSpPr>
            <a:stCxn id="18" idx="0"/>
          </p:cNvCxnSpPr>
          <p:nvPr/>
        </p:nvCxnSpPr>
        <p:spPr>
          <a:xfrm flipH="1" flipV="1">
            <a:off x="4267200" y="990601"/>
            <a:ext cx="1833562" cy="10169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0"/>
          </p:cNvCxnSpPr>
          <p:nvPr/>
        </p:nvCxnSpPr>
        <p:spPr>
          <a:xfrm flipH="1" flipV="1">
            <a:off x="5534026" y="990601"/>
            <a:ext cx="566736" cy="10169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0"/>
          </p:cNvCxnSpPr>
          <p:nvPr/>
        </p:nvCxnSpPr>
        <p:spPr>
          <a:xfrm flipV="1">
            <a:off x="6100762" y="1304925"/>
            <a:ext cx="681038" cy="702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 idx="0"/>
          </p:cNvCxnSpPr>
          <p:nvPr/>
        </p:nvCxnSpPr>
        <p:spPr>
          <a:xfrm flipV="1">
            <a:off x="6100762" y="1304925"/>
            <a:ext cx="1985963" cy="702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76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0" y="-3424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23925" y="2688193"/>
            <a:ext cx="3124200" cy="1600438"/>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Temple calendar days are shown from daybreak to daybreak (sunrise to sunrise). Burnt offerings offered during the literal day are to burn all night (Lev. 6).  See also Lev. 7:15 where the rules for eating offerings use this definition of a calendar day.</a:t>
            </a:r>
            <a:endParaRPr lang="en-US" sz="1400" b="1" dirty="0">
              <a:solidFill>
                <a:schemeClr val="bg1"/>
              </a:solidFill>
            </a:endParaRPr>
          </a:p>
        </p:txBody>
      </p:sp>
      <p:cxnSp>
        <p:nvCxnSpPr>
          <p:cNvPr id="17" name="Straight Arrow Connector 16"/>
          <p:cNvCxnSpPr>
            <a:stCxn id="16" idx="0"/>
          </p:cNvCxnSpPr>
          <p:nvPr/>
        </p:nvCxnSpPr>
        <p:spPr>
          <a:xfrm flipH="1" flipV="1">
            <a:off x="676275" y="790575"/>
            <a:ext cx="1809750" cy="18976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0"/>
          </p:cNvCxnSpPr>
          <p:nvPr/>
        </p:nvCxnSpPr>
        <p:spPr>
          <a:xfrm flipH="1" flipV="1">
            <a:off x="1981201" y="790575"/>
            <a:ext cx="504824" cy="18976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33650" y="4528419"/>
            <a:ext cx="3124200" cy="3108543"/>
          </a:xfrm>
          <a:prstGeom prst="rect">
            <a:avLst/>
          </a:prstGeom>
          <a:solidFill>
            <a:schemeClr val="accent1">
              <a:lumMod val="50000"/>
            </a:schemeClr>
          </a:solidFill>
        </p:spPr>
        <p:txBody>
          <a:bodyPr wrap="square" rtlCol="0">
            <a:spAutoFit/>
          </a:bodyPr>
          <a:lstStyle/>
          <a:p>
            <a:r>
              <a:rPr lang="en-US" sz="1400" b="1" dirty="0" smtClean="0">
                <a:solidFill>
                  <a:schemeClr val="bg1"/>
                </a:solidFill>
              </a:rPr>
              <a:t>In the calendar chart, the night at the end is the same as the night at the beginning. The arrows point to the same point in time. This is to facilitate looking at the chart three ways, depending on the day type. It allows sunset to sunset days to be considered if an annual Sabbath lands on the first day of the week.  It allows  Temple days to be understood if an offering is made and the limits of eating it.  It also allows the user to see the Roman day without breaking it into to pieces at the end of the week.</a:t>
            </a:r>
            <a:endParaRPr lang="en-US" sz="1400" b="1" dirty="0">
              <a:solidFill>
                <a:schemeClr val="bg1"/>
              </a:solidFill>
            </a:endParaRPr>
          </a:p>
        </p:txBody>
      </p:sp>
      <p:cxnSp>
        <p:nvCxnSpPr>
          <p:cNvPr id="23" name="Straight Arrow Connector 22"/>
          <p:cNvCxnSpPr>
            <a:stCxn id="22" idx="1"/>
          </p:cNvCxnSpPr>
          <p:nvPr/>
        </p:nvCxnSpPr>
        <p:spPr>
          <a:xfrm flipH="1" flipV="1">
            <a:off x="428626" y="5191125"/>
            <a:ext cx="2105024" cy="8915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flipV="1">
            <a:off x="5657850" y="4200525"/>
            <a:ext cx="3695700" cy="18821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2"/>
          <p:cNvSpPr txBox="1"/>
          <p:nvPr/>
        </p:nvSpPr>
        <p:spPr>
          <a:xfrm>
            <a:off x="5748383" y="1107346"/>
            <a:ext cx="2734713" cy="307777"/>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b="1" dirty="0" smtClean="0">
                <a:solidFill>
                  <a:schemeClr val="bg1"/>
                </a:solidFill>
              </a:rPr>
              <a:t>Yahweh created during the day.</a:t>
            </a:r>
            <a:endParaRPr lang="en-US" sz="1400" b="1" dirty="0">
              <a:solidFill>
                <a:schemeClr val="bg1"/>
              </a:solidFill>
            </a:endParaRPr>
          </a:p>
        </p:txBody>
      </p:sp>
      <p:cxnSp>
        <p:nvCxnSpPr>
          <p:cNvPr id="40" name="Straight Arrow Connector 39"/>
          <p:cNvCxnSpPr>
            <a:stCxn id="38" idx="1"/>
          </p:cNvCxnSpPr>
          <p:nvPr/>
        </p:nvCxnSpPr>
        <p:spPr>
          <a:xfrm flipH="1">
            <a:off x="4934141" y="1261235"/>
            <a:ext cx="814242" cy="8548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2"/>
          <p:cNvSpPr txBox="1"/>
          <p:nvPr/>
        </p:nvSpPr>
        <p:spPr>
          <a:xfrm>
            <a:off x="6155504" y="2516149"/>
            <a:ext cx="1939803" cy="923330"/>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b="1" dirty="0" smtClean="0">
                <a:solidFill>
                  <a:schemeClr val="bg1"/>
                </a:solidFill>
              </a:rPr>
              <a:t>Then there was setting,</a:t>
            </a:r>
          </a:p>
          <a:p>
            <a:pPr algn="ctr"/>
            <a:r>
              <a:rPr lang="he-IL" sz="2800" dirty="0">
                <a:solidFill>
                  <a:schemeClr val="bg1"/>
                </a:solidFill>
                <a:latin typeface="SBL Hebrew" pitchFamily="2" charset="-79"/>
                <a:cs typeface="SBL Hebrew" pitchFamily="2" charset="-79"/>
              </a:rPr>
              <a:t> </a:t>
            </a:r>
            <a:r>
              <a:rPr lang="he-IL" sz="2800" dirty="0" smtClean="0">
                <a:solidFill>
                  <a:schemeClr val="bg1"/>
                </a:solidFill>
                <a:latin typeface="SBL Hebrew" pitchFamily="2" charset="-79"/>
                <a:cs typeface="SBL Hebrew" pitchFamily="2" charset="-79"/>
              </a:rPr>
              <a:t>וַיְהִי־עֶרֶב</a:t>
            </a:r>
            <a:endParaRPr lang="en-US" sz="2800" dirty="0" smtClean="0">
              <a:solidFill>
                <a:schemeClr val="bg1"/>
              </a:solidFill>
              <a:latin typeface="SBL Hebrew" pitchFamily="2" charset="-79"/>
              <a:cs typeface="SBL Hebrew" pitchFamily="2" charset="-79"/>
            </a:endParaRPr>
          </a:p>
          <a:p>
            <a:pPr algn="ctr"/>
            <a:r>
              <a:rPr lang="en-US" sz="1200" dirty="0" err="1">
                <a:solidFill>
                  <a:schemeClr val="bg1"/>
                </a:solidFill>
                <a:latin typeface="Bwtransh" pitchFamily="18" charset="0"/>
              </a:rPr>
              <a:t>wa|yühî</a:t>
            </a:r>
            <a:r>
              <a:rPr lang="en-US" sz="1200" dirty="0">
                <a:solidFill>
                  <a:schemeClr val="bg1"/>
                </a:solidFill>
                <a:latin typeface="Bwtransh" pitchFamily="18" charset="0"/>
              </a:rPr>
              <a:t>-`</a:t>
            </a:r>
            <a:r>
              <a:rPr lang="en-US" sz="1200" dirty="0" err="1" smtClean="0">
                <a:solidFill>
                  <a:schemeClr val="bg1"/>
                </a:solidFill>
                <a:latin typeface="Bwtransh" pitchFamily="18" charset="0"/>
              </a:rPr>
              <a:t>eºreb</a:t>
            </a:r>
            <a:endParaRPr lang="en-US" sz="1200" dirty="0">
              <a:solidFill>
                <a:schemeClr val="bg1"/>
              </a:solidFill>
              <a:latin typeface="Bwtransh" pitchFamily="18" charset="0"/>
            </a:endParaRPr>
          </a:p>
        </p:txBody>
      </p:sp>
      <p:cxnSp>
        <p:nvCxnSpPr>
          <p:cNvPr id="48" name="Straight Arrow Connector 47"/>
          <p:cNvCxnSpPr>
            <a:stCxn id="47" idx="1"/>
          </p:cNvCxnSpPr>
          <p:nvPr/>
        </p:nvCxnSpPr>
        <p:spPr>
          <a:xfrm flipH="1" flipV="1">
            <a:off x="5232903" y="2162175"/>
            <a:ext cx="922601" cy="81563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2"/>
          <p:cNvSpPr txBox="1"/>
          <p:nvPr/>
        </p:nvSpPr>
        <p:spPr>
          <a:xfrm>
            <a:off x="6519092" y="1040369"/>
            <a:ext cx="2734713" cy="923330"/>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b="1" dirty="0" smtClean="0">
                <a:solidFill>
                  <a:schemeClr val="bg1"/>
                </a:solidFill>
              </a:rPr>
              <a:t>Then there was daybreak</a:t>
            </a:r>
          </a:p>
          <a:p>
            <a:pPr algn="ctr"/>
            <a:r>
              <a:rPr lang="he-IL" sz="1400" dirty="0"/>
              <a:t> </a:t>
            </a:r>
            <a:r>
              <a:rPr lang="he-IL" sz="2800" dirty="0" smtClean="0">
                <a:solidFill>
                  <a:schemeClr val="bg1"/>
                </a:solidFill>
                <a:latin typeface="SBL Hebrew" pitchFamily="2" charset="-79"/>
                <a:cs typeface="SBL Hebrew" pitchFamily="2" charset="-79"/>
              </a:rPr>
              <a:t>וַיְהִי־בֹקֶר</a:t>
            </a:r>
            <a:endParaRPr lang="en-US" sz="2800" dirty="0" smtClean="0">
              <a:solidFill>
                <a:schemeClr val="bg1"/>
              </a:solidFill>
              <a:latin typeface="SBL Hebrew" pitchFamily="2" charset="-79"/>
              <a:cs typeface="SBL Hebrew" pitchFamily="2" charset="-79"/>
            </a:endParaRPr>
          </a:p>
          <a:p>
            <a:pPr algn="ctr"/>
            <a:r>
              <a:rPr lang="en-US" sz="1200" dirty="0">
                <a:solidFill>
                  <a:schemeClr val="bg1"/>
                </a:solidFill>
                <a:latin typeface="Bwtransh" pitchFamily="18" charset="0"/>
              </a:rPr>
              <a:t>wa|yühî-böºqer</a:t>
            </a:r>
          </a:p>
        </p:txBody>
      </p:sp>
      <p:cxnSp>
        <p:nvCxnSpPr>
          <p:cNvPr id="55" name="Straight Arrow Connector 54"/>
          <p:cNvCxnSpPr>
            <a:stCxn id="54" idx="1"/>
          </p:cNvCxnSpPr>
          <p:nvPr/>
        </p:nvCxnSpPr>
        <p:spPr>
          <a:xfrm flipH="1">
            <a:off x="5805488" y="1502034"/>
            <a:ext cx="713604" cy="5744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2"/>
          <p:cNvSpPr txBox="1"/>
          <p:nvPr/>
        </p:nvSpPr>
        <p:spPr>
          <a:xfrm>
            <a:off x="4263992" y="3359225"/>
            <a:ext cx="1541496" cy="923330"/>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b="1" dirty="0" smtClean="0">
                <a:solidFill>
                  <a:schemeClr val="bg1"/>
                </a:solidFill>
              </a:rPr>
              <a:t>… a fourth day</a:t>
            </a:r>
          </a:p>
          <a:p>
            <a:pPr algn="ctr"/>
            <a:r>
              <a:rPr lang="he-IL" sz="2800" dirty="0" smtClean="0">
                <a:solidFill>
                  <a:schemeClr val="bg1"/>
                </a:solidFill>
                <a:latin typeface="SBL Hebrew" pitchFamily="2" charset="-79"/>
                <a:cs typeface="SBL Hebrew" pitchFamily="2" charset="-79"/>
              </a:rPr>
              <a:t> יוֹם רְבִיעִי</a:t>
            </a:r>
            <a:endParaRPr lang="en-US" sz="2800" dirty="0" smtClean="0">
              <a:solidFill>
                <a:schemeClr val="bg1"/>
              </a:solidFill>
              <a:latin typeface="SBL Hebrew" pitchFamily="2" charset="-79"/>
              <a:cs typeface="SBL Hebrew" pitchFamily="2" charset="-79"/>
            </a:endParaRPr>
          </a:p>
          <a:p>
            <a:pPr algn="ctr"/>
            <a:r>
              <a:rPr lang="en-US" sz="1200" dirty="0">
                <a:solidFill>
                  <a:schemeClr val="bg1"/>
                </a:solidFill>
                <a:latin typeface="Bwtransh" pitchFamily="18" charset="0"/>
              </a:rPr>
              <a:t> yôm </a:t>
            </a:r>
            <a:r>
              <a:rPr lang="en-US" sz="1200" dirty="0" smtClean="0">
                <a:solidFill>
                  <a:schemeClr val="bg1"/>
                </a:solidFill>
                <a:latin typeface="Bwtransh" pitchFamily="18" charset="0"/>
              </a:rPr>
              <a:t>rübî`î</a:t>
            </a:r>
            <a:endParaRPr lang="en-US" sz="1200" dirty="0">
              <a:solidFill>
                <a:schemeClr val="bg1"/>
              </a:solidFill>
              <a:latin typeface="Bwtransh" pitchFamily="18" charset="0"/>
            </a:endParaRPr>
          </a:p>
        </p:txBody>
      </p:sp>
      <p:cxnSp>
        <p:nvCxnSpPr>
          <p:cNvPr id="61" name="Straight Arrow Connector 60"/>
          <p:cNvCxnSpPr>
            <a:stCxn id="60" idx="0"/>
          </p:cNvCxnSpPr>
          <p:nvPr/>
        </p:nvCxnSpPr>
        <p:spPr>
          <a:xfrm flipH="1" flipV="1">
            <a:off x="4543426" y="2162175"/>
            <a:ext cx="491314" cy="1197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0"/>
          </p:cNvCxnSpPr>
          <p:nvPr/>
        </p:nvCxnSpPr>
        <p:spPr>
          <a:xfrm flipV="1">
            <a:off x="5034740" y="2162175"/>
            <a:ext cx="770748" cy="1197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43425" y="2162175"/>
            <a:ext cx="126206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43425" y="2116037"/>
            <a:ext cx="689478" cy="2"/>
          </a:xfrm>
          <a:prstGeom prst="line">
            <a:avLst/>
          </a:prstGeom>
          <a:ln>
            <a:solidFill>
              <a:srgbClr val="FF0000"/>
            </a:solidFill>
            <a:prstDash val="solid"/>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2"/>
          <p:cNvSpPr txBox="1"/>
          <p:nvPr/>
        </p:nvSpPr>
        <p:spPr>
          <a:xfrm>
            <a:off x="6155504" y="3488412"/>
            <a:ext cx="2734713" cy="307777"/>
          </a:xfrm>
          <a:prstGeom prst="rect">
            <a:avLst/>
          </a:prstGeom>
          <a:solidFill>
            <a:schemeClr val="accent1">
              <a:lumMod val="50000"/>
            </a:schemeClr>
          </a:solid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400" b="1" dirty="0" smtClean="0">
                <a:solidFill>
                  <a:schemeClr val="bg1"/>
                </a:solidFill>
              </a:rPr>
              <a:t>A 24 hour day is defined</a:t>
            </a:r>
            <a:endParaRPr lang="en-US" sz="1400" b="1" dirty="0">
              <a:solidFill>
                <a:schemeClr val="bg1"/>
              </a:solidFill>
            </a:endParaRPr>
          </a:p>
        </p:txBody>
      </p:sp>
      <p:cxnSp>
        <p:nvCxnSpPr>
          <p:cNvPr id="89" name="Straight Arrow Connector 88"/>
          <p:cNvCxnSpPr>
            <a:stCxn id="88" idx="1"/>
          </p:cNvCxnSpPr>
          <p:nvPr/>
        </p:nvCxnSpPr>
        <p:spPr>
          <a:xfrm flipH="1" flipV="1">
            <a:off x="5589334" y="2162175"/>
            <a:ext cx="566170" cy="14801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7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6"/>
                                        </p:tgtEl>
                                      </p:cBhvr>
                                    </p:animEffect>
                                    <p:set>
                                      <p:cBhvr>
                                        <p:cTn id="41" dur="1" fill="hold">
                                          <p:stCondLst>
                                            <p:cond delay="499"/>
                                          </p:stCondLst>
                                        </p:cTn>
                                        <p:tgtEl>
                                          <p:spTgt spid="8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7"/>
                                        </p:tgtEl>
                                      </p:cBhvr>
                                    </p:animEffect>
                                    <p:set>
                                      <p:cBhvr>
                                        <p:cTn id="53" dur="1" fill="hold">
                                          <p:stCondLst>
                                            <p:cond delay="499"/>
                                          </p:stCondLst>
                                        </p:cTn>
                                        <p:tgtEl>
                                          <p:spTgt spid="47"/>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5"/>
                                        </p:tgtEl>
                                      </p:cBhvr>
                                    </p:animEffect>
                                    <p:set>
                                      <p:cBhvr>
                                        <p:cTn id="62" dur="1" fill="hold">
                                          <p:stCondLst>
                                            <p:cond delay="499"/>
                                          </p:stCondLst>
                                        </p:cTn>
                                        <p:tgtEl>
                                          <p:spTgt spid="5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4"/>
                                        </p:tgtEl>
                                      </p:cBhvr>
                                    </p:animEffect>
                                    <p:set>
                                      <p:cBhvr>
                                        <p:cTn id="65" dur="1" fill="hold">
                                          <p:stCondLst>
                                            <p:cond delay="499"/>
                                          </p:stCondLst>
                                        </p:cTn>
                                        <p:tgtEl>
                                          <p:spTgt spid="54"/>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60"/>
                                        </p:tgtEl>
                                      </p:cBhvr>
                                    </p:animEffect>
                                    <p:set>
                                      <p:cBhvr>
                                        <p:cTn id="81" dur="1" fill="hold">
                                          <p:stCondLst>
                                            <p:cond delay="499"/>
                                          </p:stCondLst>
                                        </p:cTn>
                                        <p:tgtEl>
                                          <p:spTgt spid="6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65"/>
                                        </p:tgtEl>
                                      </p:cBhvr>
                                    </p:animEffect>
                                    <p:set>
                                      <p:cBhvr>
                                        <p:cTn id="84" dur="1" fill="hold">
                                          <p:stCondLst>
                                            <p:cond delay="499"/>
                                          </p:stCondLst>
                                        </p:cTn>
                                        <p:tgtEl>
                                          <p:spTgt spid="65"/>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89"/>
                                        </p:tgtEl>
                                      </p:cBhvr>
                                    </p:animEffect>
                                    <p:set>
                                      <p:cBhvr>
                                        <p:cTn id="93" dur="1" fill="hold">
                                          <p:stCondLst>
                                            <p:cond delay="499"/>
                                          </p:stCondLst>
                                        </p:cTn>
                                        <p:tgtEl>
                                          <p:spTgt spid="89"/>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88"/>
                                        </p:tgtEl>
                                      </p:cBhvr>
                                    </p:animEffect>
                                    <p:set>
                                      <p:cBhvr>
                                        <p:cTn id="96" dur="1" fill="hold">
                                          <p:stCondLst>
                                            <p:cond delay="499"/>
                                          </p:stCondLst>
                                        </p:cTn>
                                        <p:tgtEl>
                                          <p:spTgt spid="8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par>
                                <p:cTn id="102" presetID="10" presetClass="entr" presetSubtype="0"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par>
                                <p:cTn id="105" presetID="10" presetClass="entr" presetSubtype="0" fill="hold"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2" grpId="0" animBg="1"/>
      <p:bldP spid="38" grpId="0" animBg="1"/>
      <p:bldP spid="38" grpId="1" animBg="1"/>
      <p:bldP spid="47" grpId="0" animBg="1"/>
      <p:bldP spid="47" grpId="1" animBg="1"/>
      <p:bldP spid="54" grpId="0" animBg="1"/>
      <p:bldP spid="54" grpId="1" animBg="1"/>
      <p:bldP spid="60" grpId="0" animBg="1"/>
      <p:bldP spid="60" grpId="1" animBg="1"/>
      <p:bldP spid="88" grpId="0" animBg="1"/>
      <p:bldP spid="8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57925" y="5278993"/>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This night segment is only considered if one needs to use the sunrise to sunrise definition of day.  If needed, then the duplicate night segment at the start of the next week is ignored.</a:t>
            </a:r>
            <a:endParaRPr lang="en-US" sz="1400" b="1" dirty="0">
              <a:solidFill>
                <a:schemeClr val="bg1"/>
              </a:solidFill>
            </a:endParaRPr>
          </a:p>
        </p:txBody>
      </p:sp>
      <p:cxnSp>
        <p:nvCxnSpPr>
          <p:cNvPr id="4" name="Straight Arrow Connector 3"/>
          <p:cNvCxnSpPr>
            <a:stCxn id="3" idx="0"/>
          </p:cNvCxnSpPr>
          <p:nvPr/>
        </p:nvCxnSpPr>
        <p:spPr>
          <a:xfrm flipV="1">
            <a:off x="7820025" y="3286125"/>
            <a:ext cx="1266825" cy="19928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3" idx="0"/>
          </p:cNvCxnSpPr>
          <p:nvPr/>
        </p:nvCxnSpPr>
        <p:spPr>
          <a:xfrm flipV="1">
            <a:off x="7820025" y="3286125"/>
            <a:ext cx="1781175" cy="19928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2450" y="5753591"/>
            <a:ext cx="3124200" cy="1169551"/>
          </a:xfrm>
          <a:prstGeom prst="rect">
            <a:avLst/>
          </a:prstGeom>
          <a:solidFill>
            <a:schemeClr val="accent1">
              <a:lumMod val="50000"/>
            </a:schemeClr>
          </a:solidFill>
        </p:spPr>
        <p:txBody>
          <a:bodyPr wrap="square" rtlCol="0">
            <a:spAutoFit/>
          </a:bodyPr>
          <a:lstStyle/>
          <a:p>
            <a:r>
              <a:rPr lang="en-US" sz="1400" b="1" dirty="0" smtClean="0">
                <a:solidFill>
                  <a:schemeClr val="bg1"/>
                </a:solidFill>
              </a:rPr>
              <a:t>Otherwise, if a sunset to sunset day is needed (such as an Annual Sabbath on the first day of the week), this night segment is used, and the other disregarded.</a:t>
            </a:r>
            <a:endParaRPr lang="en-US" sz="1400" b="1" dirty="0">
              <a:solidFill>
                <a:schemeClr val="bg1"/>
              </a:solidFill>
            </a:endParaRPr>
          </a:p>
        </p:txBody>
      </p:sp>
      <p:cxnSp>
        <p:nvCxnSpPr>
          <p:cNvPr id="9" name="Straight Arrow Connector 8"/>
          <p:cNvCxnSpPr>
            <a:stCxn id="8" idx="0"/>
          </p:cNvCxnSpPr>
          <p:nvPr/>
        </p:nvCxnSpPr>
        <p:spPr>
          <a:xfrm flipH="1" flipV="1">
            <a:off x="142875" y="4210050"/>
            <a:ext cx="1971675" cy="15435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p:cNvCxnSpPr>
          <p:nvPr/>
        </p:nvCxnSpPr>
        <p:spPr>
          <a:xfrm flipH="1" flipV="1">
            <a:off x="1409700" y="4210050"/>
            <a:ext cx="704850" cy="15435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52825" y="2671606"/>
            <a:ext cx="3124200" cy="2462213"/>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The same night is in two positions in the chart for each week. ONLY ONE can be used depending on the type of day being considered!  This chart is designed to  allow all day definitions as needed. The user must use only one day definition at a time and not mix them up.  Sunset to sunset is for Sabbaths;  sunrise to sunrise for the Temple and the ordinary wake and sleep cycle.</a:t>
            </a:r>
            <a:endParaRPr lang="en-US" sz="1400" b="1" dirty="0">
              <a:solidFill>
                <a:schemeClr val="bg1"/>
              </a:solidFill>
            </a:endParaRPr>
          </a:p>
        </p:txBody>
      </p:sp>
      <p:cxnSp>
        <p:nvCxnSpPr>
          <p:cNvPr id="16" name="Straight Arrow Connector 15"/>
          <p:cNvCxnSpPr>
            <a:stCxn id="15" idx="3"/>
          </p:cNvCxnSpPr>
          <p:nvPr/>
        </p:nvCxnSpPr>
        <p:spPr>
          <a:xfrm flipV="1">
            <a:off x="6677025" y="1171577"/>
            <a:ext cx="2705100" cy="2731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flipV="1">
            <a:off x="409575" y="2143127"/>
            <a:ext cx="3143250" cy="1759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3"/>
          </p:cNvCxnSpPr>
          <p:nvPr/>
        </p:nvCxnSpPr>
        <p:spPr>
          <a:xfrm flipV="1">
            <a:off x="6677025" y="2143127"/>
            <a:ext cx="2705100" cy="175958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1"/>
          </p:cNvCxnSpPr>
          <p:nvPr/>
        </p:nvCxnSpPr>
        <p:spPr>
          <a:xfrm flipH="1" flipV="1">
            <a:off x="485775" y="3194827"/>
            <a:ext cx="3067050" cy="70788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52450" y="3902713"/>
            <a:ext cx="2924175" cy="19303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1"/>
          </p:cNvCxnSpPr>
          <p:nvPr/>
        </p:nvCxnSpPr>
        <p:spPr>
          <a:xfrm flipH="1">
            <a:off x="552450" y="3902713"/>
            <a:ext cx="3000375" cy="1231106"/>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3"/>
          </p:cNvCxnSpPr>
          <p:nvPr/>
        </p:nvCxnSpPr>
        <p:spPr>
          <a:xfrm flipV="1">
            <a:off x="6677025" y="3099120"/>
            <a:ext cx="2705100" cy="80359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677025" y="3902713"/>
            <a:ext cx="2590800" cy="2501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8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76600" y="3145393"/>
            <a:ext cx="3124200" cy="954107"/>
          </a:xfrm>
          <a:prstGeom prst="rect">
            <a:avLst/>
          </a:prstGeom>
          <a:solidFill>
            <a:schemeClr val="accent1">
              <a:lumMod val="50000"/>
            </a:schemeClr>
          </a:solidFill>
        </p:spPr>
        <p:txBody>
          <a:bodyPr wrap="square" rtlCol="0">
            <a:spAutoFit/>
          </a:bodyPr>
          <a:lstStyle/>
          <a:p>
            <a:r>
              <a:rPr lang="en-US" sz="1400" b="1" dirty="0" smtClean="0">
                <a:solidFill>
                  <a:schemeClr val="bg1"/>
                </a:solidFill>
              </a:rPr>
              <a:t>If considering Sabbaths, sunset to sunset, then do not use the night on this side of the chart.  I have blanked them out.</a:t>
            </a:r>
            <a:endParaRPr lang="en-US" sz="1400" b="1" dirty="0">
              <a:solidFill>
                <a:schemeClr val="bg1"/>
              </a:solidFill>
            </a:endParaRPr>
          </a:p>
        </p:txBody>
      </p:sp>
      <p:cxnSp>
        <p:nvCxnSpPr>
          <p:cNvPr id="5" name="Straight Arrow Connector 4"/>
          <p:cNvCxnSpPr/>
          <p:nvPr/>
        </p:nvCxnSpPr>
        <p:spPr>
          <a:xfrm flipV="1">
            <a:off x="6400799" y="2196585"/>
            <a:ext cx="2676525" cy="14258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077325" y="495300"/>
            <a:ext cx="790575" cy="49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250" y="647700"/>
            <a:ext cx="790575" cy="49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19375" y="1719531"/>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If considering creation days or Temple days for offerings, do not use the night on this side. They are blanked out.</a:t>
            </a:r>
            <a:endParaRPr lang="en-US" sz="1400" b="1" dirty="0">
              <a:solidFill>
                <a:schemeClr val="bg1"/>
              </a:solidFill>
            </a:endParaRPr>
          </a:p>
        </p:txBody>
      </p:sp>
      <p:cxnSp>
        <p:nvCxnSpPr>
          <p:cNvPr id="13" name="Straight Arrow Connector 12"/>
          <p:cNvCxnSpPr>
            <a:stCxn id="12" idx="1"/>
          </p:cNvCxnSpPr>
          <p:nvPr/>
        </p:nvCxnSpPr>
        <p:spPr>
          <a:xfrm flipH="1">
            <a:off x="704851" y="2088863"/>
            <a:ext cx="1914524" cy="1077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4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26988"/>
            <a:ext cx="9858375" cy="754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358312" y="495300"/>
            <a:ext cx="395287" cy="49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050" y="314325"/>
            <a:ext cx="395287" cy="49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29025" y="3421618"/>
            <a:ext cx="3124200" cy="738664"/>
          </a:xfrm>
          <a:prstGeom prst="rect">
            <a:avLst/>
          </a:prstGeom>
          <a:solidFill>
            <a:schemeClr val="accent1">
              <a:lumMod val="50000"/>
            </a:schemeClr>
          </a:solidFill>
        </p:spPr>
        <p:txBody>
          <a:bodyPr wrap="square" rtlCol="0">
            <a:spAutoFit/>
          </a:bodyPr>
          <a:lstStyle/>
          <a:p>
            <a:r>
              <a:rPr lang="en-US" sz="1400" b="1" dirty="0" smtClean="0">
                <a:solidFill>
                  <a:schemeClr val="bg1"/>
                </a:solidFill>
              </a:rPr>
              <a:t>To Read Roman days, you need to ignore the repeated 6 hours on each end. I have whited them out here.</a:t>
            </a:r>
            <a:endParaRPr lang="en-US" sz="1400" b="1" dirty="0">
              <a:solidFill>
                <a:schemeClr val="bg1"/>
              </a:solidFill>
            </a:endParaRPr>
          </a:p>
        </p:txBody>
      </p:sp>
      <p:cxnSp>
        <p:nvCxnSpPr>
          <p:cNvPr id="6" name="Straight Arrow Connector 5"/>
          <p:cNvCxnSpPr/>
          <p:nvPr/>
        </p:nvCxnSpPr>
        <p:spPr>
          <a:xfrm flipV="1">
            <a:off x="6753225" y="3162300"/>
            <a:ext cx="2605087" cy="5209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flipV="1">
            <a:off x="414337" y="3162302"/>
            <a:ext cx="3214688" cy="6286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2361</Words>
  <Application>Microsoft Office PowerPoint</Application>
  <PresentationFormat>Custom</PresentationFormat>
  <Paragraphs>105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Gregg</dc:creator>
  <cp:lastModifiedBy> </cp:lastModifiedBy>
  <cp:revision>68</cp:revision>
  <dcterms:created xsi:type="dcterms:W3CDTF">2012-09-14T15:35:15Z</dcterms:created>
  <dcterms:modified xsi:type="dcterms:W3CDTF">2013-10-13T16:24:54Z</dcterms:modified>
</cp:coreProperties>
</file>