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09" autoAdjust="0"/>
  </p:normalViewPr>
  <p:slideViewPr>
    <p:cSldViewPr>
      <p:cViewPr>
        <p:scale>
          <a:sx n="66" d="100"/>
          <a:sy n="66" d="100"/>
        </p:scale>
        <p:origin x="-14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3203A9-A2A2-4071-8AF1-69D5CE227B9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121247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203A9-A2A2-4071-8AF1-69D5CE227B9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23716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203A9-A2A2-4071-8AF1-69D5CE227B9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83130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203A9-A2A2-4071-8AF1-69D5CE227B9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12507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3203A9-A2A2-4071-8AF1-69D5CE227B9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37966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3203A9-A2A2-4071-8AF1-69D5CE227B91}"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420181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3203A9-A2A2-4071-8AF1-69D5CE227B91}" type="datetimeFigureOut">
              <a:rPr lang="en-US" smtClean="0"/>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13833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3203A9-A2A2-4071-8AF1-69D5CE227B91}" type="datetimeFigureOut">
              <a:rPr lang="en-US" smtClean="0"/>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71926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203A9-A2A2-4071-8AF1-69D5CE227B91}" type="datetimeFigureOut">
              <a:rPr lang="en-US" smtClean="0"/>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375034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203A9-A2A2-4071-8AF1-69D5CE227B91}"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52958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203A9-A2A2-4071-8AF1-69D5CE227B91}"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72F63-CB11-4A68-96B2-A4C3CF3F5AF8}" type="slidenum">
              <a:rPr lang="en-US" smtClean="0"/>
              <a:t>‹#›</a:t>
            </a:fld>
            <a:endParaRPr lang="en-US"/>
          </a:p>
        </p:txBody>
      </p:sp>
    </p:spTree>
    <p:extLst>
      <p:ext uri="{BB962C8B-B14F-4D97-AF65-F5344CB8AC3E}">
        <p14:creationId xmlns:p14="http://schemas.microsoft.com/office/powerpoint/2010/main" val="283057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203A9-A2A2-4071-8AF1-69D5CE227B91}" type="datetimeFigureOut">
              <a:rPr lang="en-US" smtClean="0"/>
              <a:t>10/13/2013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72F63-CB11-4A68-96B2-A4C3CF3F5AF8}" type="slidenum">
              <a:rPr lang="en-US" smtClean="0"/>
              <a:t>‹#›</a:t>
            </a:fld>
            <a:endParaRPr lang="en-US"/>
          </a:p>
        </p:txBody>
      </p:sp>
    </p:spTree>
    <p:extLst>
      <p:ext uri="{BB962C8B-B14F-4D97-AF65-F5344CB8AC3E}">
        <p14:creationId xmlns:p14="http://schemas.microsoft.com/office/powerpoint/2010/main" val="246135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orahcalendar.com/GRADEQUIZ2.asp?Q=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534400" cy="6186309"/>
          </a:xfrm>
          <a:prstGeom prst="rect">
            <a:avLst/>
          </a:prstGeom>
          <a:noFill/>
        </p:spPr>
        <p:txBody>
          <a:bodyPr wrap="square" rtlCol="0">
            <a:spAutoFit/>
          </a:bodyPr>
          <a:lstStyle/>
          <a:p>
            <a:r>
              <a:rPr lang="en-US" dirty="0" smtClean="0"/>
              <a:t>The critic at the </a:t>
            </a:r>
            <a:r>
              <a:rPr lang="en-US" dirty="0" err="1" smtClean="0"/>
              <a:t>torahcalendar</a:t>
            </a:r>
            <a:r>
              <a:rPr lang="en-US" dirty="0" smtClean="0"/>
              <a:t> website:</a:t>
            </a:r>
          </a:p>
          <a:p>
            <a:endParaRPr lang="en-US" dirty="0">
              <a:hlinkClick r:id="rId2"/>
            </a:endParaRPr>
          </a:p>
          <a:p>
            <a:r>
              <a:rPr lang="en-US" dirty="0" smtClean="0">
                <a:hlinkClick r:id="rId2"/>
              </a:rPr>
              <a:t>http://www.torahcalendar.com/GRADEQUIZ2.asp?Q=6</a:t>
            </a:r>
            <a:endParaRPr lang="en-US" dirty="0" smtClean="0"/>
          </a:p>
          <a:p>
            <a:endParaRPr lang="en-US" dirty="0" smtClean="0"/>
          </a:p>
          <a:p>
            <a:r>
              <a:rPr lang="en-US" dirty="0" smtClean="0"/>
              <a:t> has taken it upon himself to copy my graphics in an attempt to refute my  2 BC position for the birth of </a:t>
            </a:r>
            <a:r>
              <a:rPr lang="en-US" dirty="0" err="1" smtClean="0"/>
              <a:t>Messaiah</a:t>
            </a:r>
            <a:r>
              <a:rPr lang="en-US" dirty="0" smtClean="0"/>
              <a:t> without saying  where he got the graphics, nor citing the author (me Daniel Gregg) or my website (www.torahtimes.org).</a:t>
            </a:r>
            <a:br>
              <a:rPr lang="en-US" dirty="0" smtClean="0"/>
            </a:br>
            <a:r>
              <a:rPr lang="en-US" dirty="0" smtClean="0"/>
              <a:t/>
            </a:r>
            <a:br>
              <a:rPr lang="en-US" dirty="0" smtClean="0"/>
            </a:br>
            <a:r>
              <a:rPr lang="en-US" dirty="0" smtClean="0"/>
              <a:t>The </a:t>
            </a:r>
            <a:r>
              <a:rPr lang="en-US" dirty="0" err="1" smtClean="0"/>
              <a:t>torahcalendar</a:t>
            </a:r>
            <a:r>
              <a:rPr lang="en-US" dirty="0" smtClean="0"/>
              <a:t> owner remains anonymous and unidentifiable, although I have some suspects.  (Now identified. See last Slide).</a:t>
            </a:r>
          </a:p>
          <a:p>
            <a:r>
              <a:rPr lang="en-US" dirty="0" smtClean="0"/>
              <a:t/>
            </a:r>
            <a:br>
              <a:rPr lang="en-US" dirty="0" smtClean="0"/>
            </a:br>
            <a:r>
              <a:rPr lang="en-US" dirty="0" smtClean="0"/>
              <a:t>His error turns on two points: </a:t>
            </a:r>
          </a:p>
          <a:p>
            <a:endParaRPr lang="en-US" dirty="0"/>
          </a:p>
          <a:p>
            <a:pPr marL="342900" indent="-342900">
              <a:buAutoNum type="arabicPeriod"/>
            </a:pPr>
            <a:r>
              <a:rPr lang="en-US" dirty="0" smtClean="0"/>
              <a:t>Not understanding the ancient method of determining the spring equinox.</a:t>
            </a:r>
          </a:p>
          <a:p>
            <a:pPr marL="342900" indent="-342900">
              <a:buAutoNum type="arabicPeriod"/>
            </a:pPr>
            <a:endParaRPr lang="en-US" dirty="0"/>
          </a:p>
          <a:p>
            <a:pPr marL="342900" indent="-342900">
              <a:buAutoNum type="arabicPeriod"/>
            </a:pPr>
            <a:r>
              <a:rPr lang="en-US" dirty="0" smtClean="0"/>
              <a:t>Assuming that the baptism of Messiah was in the spring.  </a:t>
            </a:r>
          </a:p>
          <a:p>
            <a:pPr marL="342900" indent="-342900">
              <a:buAutoNum type="arabicPeriod"/>
            </a:pPr>
            <a:endParaRPr lang="en-US" dirty="0" smtClean="0"/>
          </a:p>
          <a:p>
            <a:r>
              <a:rPr lang="en-US" dirty="0" smtClean="0"/>
              <a:t>This file is about point #1, but I will mention the rebuttal to point #2, which I dealt with previously.  </a:t>
            </a:r>
            <a:r>
              <a:rPr lang="en-US" dirty="0" err="1" smtClean="0"/>
              <a:t>Yohannan</a:t>
            </a:r>
            <a:r>
              <a:rPr lang="en-US" dirty="0" smtClean="0"/>
              <a:t> was only 6 months older than Yeshua.  The spring of AD 29 marks his ordination to the priesthood at age 30.  Yeshua’s baptism will therefore follow by 6 months when he is ordained to his ministry by </a:t>
            </a:r>
            <a:r>
              <a:rPr lang="en-US" dirty="0" err="1" smtClean="0"/>
              <a:t>Yohannan</a:t>
            </a:r>
            <a:r>
              <a:rPr lang="en-US" dirty="0" smtClean="0"/>
              <a:t>, shortly before his (Yeshua’s) 30</a:t>
            </a:r>
            <a:r>
              <a:rPr lang="en-US" baseline="30000" dirty="0" smtClean="0"/>
              <a:t>th</a:t>
            </a:r>
            <a:r>
              <a:rPr lang="en-US" dirty="0" smtClean="0"/>
              <a:t> birthday.</a:t>
            </a:r>
            <a:endParaRPr lang="en-US" dirty="0"/>
          </a:p>
        </p:txBody>
      </p:sp>
    </p:spTree>
    <p:extLst>
      <p:ext uri="{BB962C8B-B14F-4D97-AF65-F5344CB8AC3E}">
        <p14:creationId xmlns:p14="http://schemas.microsoft.com/office/powerpoint/2010/main" val="4083982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8" r="44061" b="61878"/>
          <a:stretch/>
        </p:blipFill>
        <p:spPr bwMode="auto">
          <a:xfrm>
            <a:off x="0" y="-21551"/>
            <a:ext cx="9144000" cy="491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5105400"/>
            <a:ext cx="8915400" cy="1477328"/>
          </a:xfrm>
          <a:prstGeom prst="rect">
            <a:avLst/>
          </a:prstGeom>
          <a:noFill/>
        </p:spPr>
        <p:txBody>
          <a:bodyPr wrap="square" rtlCol="0">
            <a:spAutoFit/>
          </a:bodyPr>
          <a:lstStyle/>
          <a:p>
            <a:r>
              <a:rPr lang="en-US" dirty="0" smtClean="0"/>
              <a:t>Here is the Stellarium calculation for March 22, 2 BC., near sunset on the 15</a:t>
            </a:r>
            <a:r>
              <a:rPr lang="en-US" baseline="30000" dirty="0" smtClean="0"/>
              <a:t>th</a:t>
            </a:r>
            <a:r>
              <a:rPr lang="en-US" dirty="0" smtClean="0"/>
              <a:t> day after the new moon.  With the atmosphere setting ON, so that the view of the sun includes atmospheric refraction , the sun center has passed through 270 degrees (due west) before the sun has set.  A sunset due west, or having passed through due west on that day, defines the spring equinox or beginning of the year.</a:t>
            </a:r>
            <a:endParaRPr lang="en-US" dirty="0"/>
          </a:p>
        </p:txBody>
      </p:sp>
    </p:spTree>
    <p:extLst>
      <p:ext uri="{BB962C8B-B14F-4D97-AF65-F5344CB8AC3E}">
        <p14:creationId xmlns:p14="http://schemas.microsoft.com/office/powerpoint/2010/main" val="3001580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243" b="62057"/>
          <a:stretch/>
        </p:blipFill>
        <p:spPr bwMode="auto">
          <a:xfrm>
            <a:off x="-1" y="0"/>
            <a:ext cx="9144001" cy="486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5105400"/>
            <a:ext cx="8763000" cy="1754326"/>
          </a:xfrm>
          <a:prstGeom prst="rect">
            <a:avLst/>
          </a:prstGeom>
          <a:noFill/>
        </p:spPr>
        <p:txBody>
          <a:bodyPr wrap="square" rtlCol="0">
            <a:spAutoFit/>
          </a:bodyPr>
          <a:lstStyle/>
          <a:p>
            <a:r>
              <a:rPr lang="en-US" dirty="0" smtClean="0"/>
              <a:t>Here is the same Stellarium shot on March 22, 2 BC, near sunset on the 15</a:t>
            </a:r>
            <a:r>
              <a:rPr lang="en-US" baseline="30000" dirty="0" smtClean="0"/>
              <a:t>th</a:t>
            </a:r>
            <a:r>
              <a:rPr lang="en-US" dirty="0" smtClean="0"/>
              <a:t> day of the month with the atmospheric refraction turned OFF. </a:t>
            </a:r>
            <a:r>
              <a:rPr lang="en-US" dirty="0"/>
              <a:t> </a:t>
            </a:r>
            <a:r>
              <a:rPr lang="en-US" dirty="0" smtClean="0"/>
              <a:t>Without the refraction the sun is shown as NOT having passed the equinox point (due west, 270 degrees) at sunset. This is not what the ancients would have observed. They did not even know about refraction, and much less even how to calculate it.  Therefore the practical method of the equinox for the Jewish community was when the sun appears to set west, as in the previous slide.</a:t>
            </a:r>
            <a:endParaRPr lang="en-US" dirty="0"/>
          </a:p>
        </p:txBody>
      </p:sp>
    </p:spTree>
    <p:extLst>
      <p:ext uri="{BB962C8B-B14F-4D97-AF65-F5344CB8AC3E}">
        <p14:creationId xmlns:p14="http://schemas.microsoft.com/office/powerpoint/2010/main" val="1947796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336" b="69762"/>
          <a:stretch/>
        </p:blipFill>
        <p:spPr bwMode="auto">
          <a:xfrm>
            <a:off x="0" y="304801"/>
            <a:ext cx="7361598"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2012961"/>
            <a:ext cx="2438400" cy="3416320"/>
          </a:xfrm>
          <a:prstGeom prst="rect">
            <a:avLst/>
          </a:prstGeom>
          <a:solidFill>
            <a:schemeClr val="tx2">
              <a:lumMod val="40000"/>
              <a:lumOff val="60000"/>
            </a:schemeClr>
          </a:solidFill>
        </p:spPr>
        <p:txBody>
          <a:bodyPr wrap="square" rtlCol="0">
            <a:spAutoFit/>
          </a:bodyPr>
          <a:lstStyle/>
          <a:p>
            <a:r>
              <a:rPr lang="en-US" dirty="0" smtClean="0"/>
              <a:t>Here I have set the equinox day according to what the actual eye would see in 2 BC. The sun sets due west at sunset on March 22, 2 BC, making this the first day of the year, which lines up with the 15</a:t>
            </a:r>
            <a:r>
              <a:rPr lang="en-US" baseline="30000" dirty="0" smtClean="0"/>
              <a:t>th</a:t>
            </a:r>
            <a:r>
              <a:rPr lang="en-US" dirty="0" smtClean="0"/>
              <a:t> day of Nisan. This is how the equinox rule is applied.</a:t>
            </a:r>
            <a:endParaRPr lang="en-US" dirty="0"/>
          </a:p>
        </p:txBody>
      </p:sp>
      <p:cxnSp>
        <p:nvCxnSpPr>
          <p:cNvPr id="6" name="Straight Arrow Connector 5"/>
          <p:cNvCxnSpPr>
            <a:stCxn id="4" idx="1"/>
          </p:cNvCxnSpPr>
          <p:nvPr/>
        </p:nvCxnSpPr>
        <p:spPr>
          <a:xfrm flipH="1" flipV="1">
            <a:off x="5638800" y="2514600"/>
            <a:ext cx="762000" cy="120652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34000" y="3721121"/>
            <a:ext cx="1066800" cy="146047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43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012" b="72460"/>
          <a:stretch/>
        </p:blipFill>
        <p:spPr bwMode="auto">
          <a:xfrm>
            <a:off x="-3629" y="685800"/>
            <a:ext cx="5355771" cy="503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7400" y="689874"/>
            <a:ext cx="2438400" cy="4247317"/>
          </a:xfrm>
          <a:prstGeom prst="rect">
            <a:avLst/>
          </a:prstGeom>
          <a:solidFill>
            <a:schemeClr val="tx2">
              <a:lumMod val="40000"/>
              <a:lumOff val="60000"/>
            </a:schemeClr>
          </a:solidFill>
        </p:spPr>
        <p:txBody>
          <a:bodyPr wrap="square" rtlCol="0">
            <a:spAutoFit/>
          </a:bodyPr>
          <a:lstStyle/>
          <a:p>
            <a:r>
              <a:rPr lang="en-US" dirty="0" smtClean="0"/>
              <a:t>Here I am showing the 7</a:t>
            </a:r>
            <a:r>
              <a:rPr lang="en-US" baseline="30000" dirty="0" smtClean="0"/>
              <a:t>th</a:t>
            </a:r>
            <a:r>
              <a:rPr lang="en-US" dirty="0" smtClean="0"/>
              <a:t> month in 2 BC. The first day of the 7</a:t>
            </a:r>
            <a:r>
              <a:rPr lang="en-US" baseline="30000" dirty="0" smtClean="0"/>
              <a:t>th</a:t>
            </a:r>
            <a:r>
              <a:rPr lang="en-US" dirty="0" smtClean="0"/>
              <a:t> month falls on Sept 1, 2 BC.  The moon would have been first seen the night before on August 31</a:t>
            </a:r>
            <a:r>
              <a:rPr lang="en-US" baseline="30000" dirty="0" smtClean="0"/>
              <a:t>st</a:t>
            </a:r>
            <a:r>
              <a:rPr lang="en-US" dirty="0" smtClean="0"/>
              <a:t>.</a:t>
            </a:r>
          </a:p>
          <a:p>
            <a:endParaRPr lang="en-US" dirty="0"/>
          </a:p>
          <a:p>
            <a:r>
              <a:rPr lang="en-US" dirty="0" smtClean="0"/>
              <a:t>Once we get the observed equinox down correctly, it is clear that this is the 7</a:t>
            </a:r>
            <a:r>
              <a:rPr lang="en-US" baseline="30000" dirty="0" smtClean="0"/>
              <a:t>th</a:t>
            </a:r>
            <a:r>
              <a:rPr lang="en-US" dirty="0" smtClean="0"/>
              <a:t> month, and not the 6</a:t>
            </a:r>
            <a:r>
              <a:rPr lang="en-US" baseline="30000" dirty="0" smtClean="0"/>
              <a:t>th</a:t>
            </a:r>
            <a:r>
              <a:rPr lang="en-US" dirty="0" smtClean="0"/>
              <a:t> month as some allege.</a:t>
            </a:r>
            <a:endParaRPr lang="en-US" dirty="0"/>
          </a:p>
        </p:txBody>
      </p:sp>
      <p:cxnSp>
        <p:nvCxnSpPr>
          <p:cNvPr id="6" name="Straight Arrow Connector 5"/>
          <p:cNvCxnSpPr/>
          <p:nvPr/>
        </p:nvCxnSpPr>
        <p:spPr>
          <a:xfrm flipH="1">
            <a:off x="1447800" y="1290038"/>
            <a:ext cx="4267200" cy="38636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95400" y="1290038"/>
            <a:ext cx="4419600" cy="26777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824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smtClean="0"/>
              <a:t>The </a:t>
            </a:r>
            <a:r>
              <a:rPr lang="en-US" dirty="0"/>
              <a:t>owner of torahcalendar.com has now been identified by a helpful friend. I am not going to take the liberty at this time to identify the person to the Messianic community, except to say that this person contacted me many years ago, and I pointed out that Rabbinic and Talmudic Chronology was extremely flawed.  I also pointed out to him in person that his Jubilee calculation was incorrect. I can also say without a doubt that this person’s date for Messiah’s crucifixion and resurrection was derived from my research, for which no credit has been given.  He mentioned me on his website, but not in any of these connections.  I believe this person is also an Israeli Citizen by marriage to a Jewish woman, and know for a fact that his original citizenship is Canadian. This person has also summarized or paraphrased significant portions of things I have written without giving me credit for them on the </a:t>
            </a:r>
            <a:r>
              <a:rPr lang="en-US" dirty="0" err="1"/>
              <a:t>torahcalendar</a:t>
            </a:r>
            <a:r>
              <a:rPr lang="en-US" dirty="0"/>
              <a:t> </a:t>
            </a:r>
            <a:r>
              <a:rPr lang="en-US" dirty="0" smtClean="0"/>
              <a:t>website. I think the term for that is plagiarism.  </a:t>
            </a:r>
            <a:r>
              <a:rPr lang="en-US" dirty="0"/>
              <a:t>Here is my warning to this person: if you attack my work again on your website, or call my teaching “false teaching”, I will expose who you are to the Messianic Community.  Further, since you publically attacked my work in a published format, this is not a Matthew 18 matter.  I already told you that you were incorrect in private in any case, and you did not listen</a:t>
            </a:r>
            <a:r>
              <a:rPr lang="en-US" dirty="0" smtClean="0"/>
              <a:t>.  If you target me, I will have no choice but to expose your identity so that you can become accountable for your words.</a:t>
            </a:r>
            <a:r>
              <a:rPr lang="en-US" dirty="0"/>
              <a:t/>
            </a:r>
            <a:br>
              <a:rPr lang="en-US" dirty="0"/>
            </a:br>
            <a:endParaRPr lang="en-US" dirty="0"/>
          </a:p>
        </p:txBody>
      </p:sp>
    </p:spTree>
    <p:extLst>
      <p:ext uri="{BB962C8B-B14F-4D97-AF65-F5344CB8AC3E}">
        <p14:creationId xmlns:p14="http://schemas.microsoft.com/office/powerpoint/2010/main" val="322032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658</Words>
  <Application>Microsoft Office PowerPoint</Application>
  <PresentationFormat>On-screen Show (4:3)</PresentationFormat>
  <Paragraphs>19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Gregg</dc:creator>
  <cp:lastModifiedBy> </cp:lastModifiedBy>
  <cp:revision>9</cp:revision>
  <dcterms:created xsi:type="dcterms:W3CDTF">2013-10-07T22:50:13Z</dcterms:created>
  <dcterms:modified xsi:type="dcterms:W3CDTF">2013-10-13T18:48:27Z</dcterms:modified>
</cp:coreProperties>
</file>